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sldIdLst>
    <p:sldId id="297" r:id="rId2"/>
    <p:sldId id="300" r:id="rId3"/>
    <p:sldId id="334" r:id="rId4"/>
    <p:sldId id="335" r:id="rId5"/>
    <p:sldId id="336" r:id="rId6"/>
    <p:sldId id="353" r:id="rId7"/>
    <p:sldId id="283" r:id="rId8"/>
    <p:sldId id="354" r:id="rId9"/>
    <p:sldId id="301" r:id="rId10"/>
    <p:sldId id="288" r:id="rId11"/>
    <p:sldId id="330" r:id="rId12"/>
    <p:sldId id="268" r:id="rId13"/>
    <p:sldId id="289" r:id="rId14"/>
    <p:sldId id="267" r:id="rId15"/>
    <p:sldId id="302" r:id="rId16"/>
    <p:sldId id="269" r:id="rId17"/>
    <p:sldId id="355" r:id="rId18"/>
    <p:sldId id="356" r:id="rId19"/>
    <p:sldId id="358" r:id="rId20"/>
    <p:sldId id="359" r:id="rId21"/>
    <p:sldId id="367" r:id="rId22"/>
    <p:sldId id="360" r:id="rId23"/>
    <p:sldId id="361" r:id="rId24"/>
    <p:sldId id="362" r:id="rId25"/>
    <p:sldId id="363" r:id="rId26"/>
    <p:sldId id="370" r:id="rId27"/>
    <p:sldId id="371" r:id="rId28"/>
    <p:sldId id="372" r:id="rId29"/>
    <p:sldId id="373" r:id="rId30"/>
    <p:sldId id="368" r:id="rId31"/>
    <p:sldId id="369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57" r:id="rId46"/>
    <p:sldId id="309" r:id="rId47"/>
    <p:sldId id="308" r:id="rId48"/>
    <p:sldId id="284" r:id="rId49"/>
    <p:sldId id="278" r:id="rId50"/>
    <p:sldId id="281" r:id="rId51"/>
    <p:sldId id="280" r:id="rId52"/>
    <p:sldId id="279" r:id="rId53"/>
    <p:sldId id="277" r:id="rId54"/>
    <p:sldId id="332" r:id="rId55"/>
    <p:sldId id="286" r:id="rId56"/>
    <p:sldId id="287" r:id="rId57"/>
    <p:sldId id="272" r:id="rId58"/>
    <p:sldId id="333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AFF"/>
    <a:srgbClr val="00FF00"/>
    <a:srgbClr val="F3FAFD"/>
    <a:srgbClr val="1C0C64"/>
    <a:srgbClr val="0000FF"/>
    <a:srgbClr val="E8F4FF"/>
    <a:srgbClr val="EEFEFF"/>
    <a:srgbClr val="FFF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4613" autoAdjust="0"/>
  </p:normalViewPr>
  <p:slideViewPr>
    <p:cSldViewPr snapToGrid="0">
      <p:cViewPr varScale="1">
        <p:scale>
          <a:sx n="105" d="100"/>
          <a:sy n="105" d="100"/>
        </p:scale>
        <p:origin x="-936" y="-9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BE541-C71F-4FD3-A233-798CF335B1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55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DC2FD-7A4C-447C-BE73-71ECA7F460CB}" type="slidenum">
              <a:rPr lang="en-US"/>
              <a:pPr/>
              <a:t>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BE92FE-A975-41FD-A5E6-97B33191AB77}" type="slidenum">
              <a:rPr lang="en-US"/>
              <a:pPr/>
              <a:t>12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7FB1A-060A-4B06-AC1F-04E981B198BA}" type="slidenum">
              <a:rPr lang="en-US"/>
              <a:pPr/>
              <a:t>13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01EACC-DDF0-4D06-98A8-DC6F5635F6FA}" type="slidenum">
              <a:rPr lang="en-US"/>
              <a:pPr/>
              <a:t>14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F36876-0DFD-4077-94CE-57F6ACEB09E0}" type="slidenum">
              <a:rPr lang="en-US"/>
              <a:pPr/>
              <a:t>15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64CD1-DB82-4DE2-9E1B-473AB4D82F18}" type="slidenum">
              <a:rPr lang="en-US"/>
              <a:pPr/>
              <a:t>16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21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5204-DF67-47F9-A7A5-BC6AC48A652D}" type="slidenum">
              <a:rPr lang="en-US"/>
              <a:pPr/>
              <a:t>30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0AF3A-475A-462F-933B-84C6D19A2269}" type="slidenum">
              <a:rPr lang="en-US"/>
              <a:pPr/>
              <a:t>31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64CD1-DB82-4DE2-9E1B-473AB4D82F18}" type="slidenum">
              <a:rPr lang="en-US"/>
              <a:pPr/>
              <a:t>45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17275-BABD-41B3-813B-DFA2B36308FE}" type="slidenum">
              <a:rPr lang="en-US"/>
              <a:pPr/>
              <a:t>46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CDB400-6C31-44AD-83E3-242A991702FC}" type="slidenum">
              <a:rPr lang="en-US"/>
              <a:pPr/>
              <a:t>2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FD27E-93DC-474B-B851-D70F3F532273}" type="slidenum">
              <a:rPr lang="en-US"/>
              <a:pPr/>
              <a:t>47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232D4-2B23-438A-8323-D46FD31382DB}" type="slidenum">
              <a:rPr lang="en-US"/>
              <a:pPr/>
              <a:t>48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BB4BC-7B23-482F-862C-F39A8B1B9F27}" type="slidenum">
              <a:rPr lang="en-US"/>
              <a:pPr/>
              <a:t>49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91315-EBDA-41FD-8442-CBB947833357}" type="slidenum">
              <a:rPr lang="en-US"/>
              <a:pPr/>
              <a:t>50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F1014-1830-4A36-AE72-A43B788553D0}" type="slidenum">
              <a:rPr lang="en-US"/>
              <a:pPr/>
              <a:t>51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CF1E2-D7E6-4DA8-BE32-9955C504FA16}" type="slidenum">
              <a:rPr lang="en-US"/>
              <a:pPr/>
              <a:t>52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EA2D8-D9F2-40E7-931A-DDCFA7FC59B2}" type="slidenum">
              <a:rPr lang="en-US"/>
              <a:pPr/>
              <a:t>53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6CAF9-4766-4A59-B6CF-EF6C05D9CA47}" type="slidenum">
              <a:rPr lang="en-US"/>
              <a:pPr/>
              <a:t>54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55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A5BBE-5589-44FE-AEF9-F9E9C77E2F74}" type="slidenum">
              <a:rPr lang="en-US"/>
              <a:pPr/>
              <a:t>56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60137-1F74-401A-BFF3-78167BCA655D}" type="slidenum">
              <a:rPr lang="en-US"/>
              <a:pPr/>
              <a:t>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BEF4F-F20C-4A98-87FD-376BF5BEEFF6}" type="slidenum">
              <a:rPr lang="en-US"/>
              <a:pPr/>
              <a:t>57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10D017-563F-46E9-A992-22A78BBBBF1D}" type="slidenum">
              <a:rPr lang="en-US"/>
              <a:pPr/>
              <a:t>58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A4CCF-40F0-40F2-8428-6D9F20F064E0}" type="slidenum">
              <a:rPr lang="en-US"/>
              <a:pPr/>
              <a:t>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C80C9-2043-4975-85EB-B703E2F96414}" type="slidenum">
              <a:rPr lang="en-US"/>
              <a:pPr/>
              <a:t>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BA27E-B76B-407C-B030-370A96A5D4C2}" type="slidenum">
              <a:rPr lang="en-US"/>
              <a:pPr/>
              <a:t>7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EB745D-D7AB-4513-BD10-180EBAEB375B}" type="slidenum">
              <a:rPr lang="en-US"/>
              <a:pPr/>
              <a:t>9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2DDA-73EE-4D95-99D4-AD365A5628FA}" type="slidenum">
              <a:rPr lang="en-US"/>
              <a:pPr/>
              <a:t>10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89D45-186A-4298-BF31-9D009A1A7DBA}" type="slidenum">
              <a:rPr lang="en-US"/>
              <a:pPr/>
              <a:t>11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F841A-AFE4-4E8A-A684-90AE9E464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BF2D0-13F9-475C-8442-83BE242DD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6E196-F464-4CD2-9DA1-28106290F2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EBA6-D5DE-4EE1-9928-F97B051C92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E98AE-3DAE-4B2E-AEEB-09E1695E67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14969-5C3F-4652-8458-41DDAF25DC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49A4D-DF9D-4F54-9663-51F49345FB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4248-9446-4953-8D08-EF4B28606A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3CEB2E-1E3E-4C80-887F-2471346AF0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A86B0-40FB-4DB0-B286-31A0AD6841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841F2-611C-4C6A-888B-806AD9B336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F9CBB9-62B1-419B-8344-B5D107963F0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201.0001v1.pdf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g"/><Relationship Id="rId7" Type="http://schemas.openxmlformats.org/officeDocument/2006/relationships/image" Target="../media/image23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385888" y="1425575"/>
            <a:ext cx="6638925" cy="4910138"/>
            <a:chOff x="1221" y="408"/>
            <a:chExt cx="3267" cy="2416"/>
          </a:xfrm>
        </p:grpSpPr>
        <p:pic>
          <p:nvPicPr>
            <p:cNvPr id="4506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1" y="472"/>
              <a:ext cx="3267" cy="2352"/>
            </a:xfrm>
            <a:prstGeom prst="rect">
              <a:avLst/>
            </a:prstGeom>
            <a:noFill/>
          </p:spPr>
        </p:pic>
        <p:sp>
          <p:nvSpPr>
            <p:cNvPr id="45069" name="Text Box 13"/>
            <p:cNvSpPr txBox="1">
              <a:spLocks noChangeArrowheads="1"/>
            </p:cNvSpPr>
            <p:nvPr/>
          </p:nvSpPr>
          <p:spPr bwMode="auto">
            <a:xfrm>
              <a:off x="3349" y="2576"/>
              <a:ext cx="884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chemeClr val="folHlink"/>
                  </a:solidFill>
                  <a:latin typeface="Helvetica" pitchFamily="34" charset="0"/>
                </a:rPr>
                <a:t>(Image: T. Wittman, Scripps)</a:t>
              </a:r>
              <a:endParaRPr lang="en-US" sz="1000">
                <a:solidFill>
                  <a:schemeClr val="folHlink"/>
                </a:solidFill>
              </a:endParaRPr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4488" y="408"/>
              <a:ext cx="0" cy="24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2587625" y="282575"/>
            <a:ext cx="3968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Introduction to </a:t>
            </a:r>
          </a:p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Light Microscopy</a:t>
            </a: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001000" y="1414463"/>
            <a:ext cx="185738" cy="50625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3149600" y="2854325"/>
            <a:ext cx="2776538" cy="3657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677863"/>
          </a:xfrm>
        </p:spPr>
        <p:txBody>
          <a:bodyPr/>
          <a:lstStyle/>
          <a:p>
            <a:r>
              <a:rPr lang="en-US"/>
              <a:t>Light travels more slowly in matter</a:t>
            </a:r>
          </a:p>
        </p:txBody>
      </p:sp>
      <p:pic>
        <p:nvPicPr>
          <p:cNvPr id="3591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7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98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8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0225" y="3779838"/>
            <a:ext cx="2925763" cy="1808162"/>
          </a:xfrm>
          <a:prstGeom prst="rect">
            <a:avLst/>
          </a:prstGeom>
          <a:noFill/>
        </p:spPr>
      </p:pic>
      <p:sp>
        <p:nvSpPr>
          <p:cNvPr id="35919" name="Rectangle 79"/>
          <p:cNvSpPr>
            <a:spLocks noChangeArrowheads="1"/>
          </p:cNvSpPr>
          <p:nvPr/>
        </p:nvSpPr>
        <p:spPr bwMode="auto">
          <a:xfrm>
            <a:off x="15065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130675" y="3030538"/>
            <a:ext cx="7302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&gt; 1</a:t>
            </a:r>
          </a:p>
        </p:txBody>
      </p:sp>
      <p:sp>
        <p:nvSpPr>
          <p:cNvPr id="35921" name="Rectangle 81"/>
          <p:cNvSpPr>
            <a:spLocks noChangeArrowheads="1"/>
          </p:cNvSpPr>
          <p:nvPr/>
        </p:nvSpPr>
        <p:spPr bwMode="auto">
          <a:xfrm>
            <a:off x="65611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8212138" y="4673600"/>
            <a:ext cx="627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AutoShape 83"/>
          <p:cNvSpPr>
            <a:spLocks noChangeArrowheads="1"/>
          </p:cNvSpPr>
          <p:nvPr/>
        </p:nvSpPr>
        <p:spPr bwMode="auto">
          <a:xfrm>
            <a:off x="3856038" y="1576388"/>
            <a:ext cx="1427162" cy="6016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Chalkboard" charset="0"/>
              </a:rPr>
              <a:t>v = c/n</a:t>
            </a: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757238" y="1039813"/>
            <a:ext cx="763111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The speed ratio is the </a:t>
            </a:r>
            <a:r>
              <a:rPr lang="en-US" sz="2800" b="1" i="1">
                <a:solidFill>
                  <a:srgbClr val="FF0000"/>
                </a:solidFill>
                <a:latin typeface="Chalkboard" charset="0"/>
              </a:rPr>
              <a:t>Index of Refraction, 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Refractive Index Examples</a:t>
            </a:r>
          </a:p>
        </p:txBody>
      </p:sp>
      <p:sp>
        <p:nvSpPr>
          <p:cNvPr id="84995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984875"/>
            <a:ext cx="6002338" cy="492125"/>
          </a:xfrm>
          <a:prstGeom prst="roundRect">
            <a:avLst>
              <a:gd name="adj" fmla="val 16667"/>
            </a:avLst>
          </a:prstGeom>
          <a:ln>
            <a:solidFill>
              <a:srgbClr val="1C0C64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  <a:tabLst>
                <a:tab pos="2633663" algn="l"/>
              </a:tabLst>
            </a:pPr>
            <a:r>
              <a:rPr lang="en-US">
                <a:solidFill>
                  <a:srgbClr val="0000FF"/>
                </a:solidFill>
              </a:rPr>
              <a:t>Depends on wavelength and temperature</a:t>
            </a:r>
            <a:endParaRPr lang="en-US" sz="1600">
              <a:solidFill>
                <a:srgbClr val="1C0C64"/>
              </a:solidFill>
            </a:endParaRPr>
          </a:p>
          <a:p>
            <a:pPr>
              <a:lnSpc>
                <a:spcPct val="90000"/>
              </a:lnSpc>
              <a:tabLst>
                <a:tab pos="2633663" algn="l"/>
              </a:tabLst>
            </a:pPr>
            <a:endParaRPr lang="en-US">
              <a:solidFill>
                <a:srgbClr val="1C0C64"/>
              </a:solidFill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844675" y="1135063"/>
            <a:ext cx="5672138" cy="4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Vacuum	1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Air	1.0003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Water	1.333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Cytoplasm	1.35–1.38 ?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Glycerol	1.475 (anhydrous)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Immersion oil	1.515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Fused silica	1.46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Optical glasses	1.5–1.9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Diamond	2.417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>
              <a:solidFill>
                <a:srgbClr val="1C0C64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1" name="Group 125"/>
          <p:cNvGrpSpPr>
            <a:grpSpLocks/>
          </p:cNvGrpSpPr>
          <p:nvPr/>
        </p:nvGrpSpPr>
        <p:grpSpPr bwMode="auto">
          <a:xfrm>
            <a:off x="3429000" y="669925"/>
            <a:ext cx="5562600" cy="5273675"/>
            <a:chOff x="2160" y="422"/>
            <a:chExt cx="3504" cy="3322"/>
          </a:xfrm>
        </p:grpSpPr>
        <p:grpSp>
          <p:nvGrpSpPr>
            <p:cNvPr id="14453" name="Group 117"/>
            <p:cNvGrpSpPr>
              <a:grpSpLocks/>
            </p:cNvGrpSpPr>
            <p:nvPr/>
          </p:nvGrpSpPr>
          <p:grpSpPr bwMode="auto">
            <a:xfrm>
              <a:off x="2160" y="576"/>
              <a:ext cx="3168" cy="3168"/>
              <a:chOff x="2160" y="576"/>
              <a:chExt cx="3168" cy="3168"/>
            </a:xfrm>
          </p:grpSpPr>
          <p:sp>
            <p:nvSpPr>
              <p:cNvPr id="14409" name="Line 73"/>
              <p:cNvSpPr>
                <a:spLocks noChangeShapeType="1"/>
              </p:cNvSpPr>
              <p:nvPr/>
            </p:nvSpPr>
            <p:spPr bwMode="auto">
              <a:xfrm flipH="1" flipV="1">
                <a:off x="3600" y="57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0" name="Line 74"/>
              <p:cNvSpPr>
                <a:spLocks noChangeShapeType="1"/>
              </p:cNvSpPr>
              <p:nvPr/>
            </p:nvSpPr>
            <p:spPr bwMode="auto">
              <a:xfrm flipH="1" flipV="1">
                <a:off x="3504" y="67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1" name="Line 75"/>
              <p:cNvSpPr>
                <a:spLocks noChangeShapeType="1"/>
              </p:cNvSpPr>
              <p:nvPr/>
            </p:nvSpPr>
            <p:spPr bwMode="auto">
              <a:xfrm flipH="1" flipV="1">
                <a:off x="3408" y="76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2" name="Line 76"/>
              <p:cNvSpPr>
                <a:spLocks noChangeShapeType="1"/>
              </p:cNvSpPr>
              <p:nvPr/>
            </p:nvSpPr>
            <p:spPr bwMode="auto">
              <a:xfrm flipH="1" flipV="1">
                <a:off x="3312" y="86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3" name="Line 77"/>
              <p:cNvSpPr>
                <a:spLocks noChangeShapeType="1"/>
              </p:cNvSpPr>
              <p:nvPr/>
            </p:nvSpPr>
            <p:spPr bwMode="auto">
              <a:xfrm flipH="1" flipV="1">
                <a:off x="3216" y="96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4" name="Line 78"/>
              <p:cNvSpPr>
                <a:spLocks noChangeShapeType="1"/>
              </p:cNvSpPr>
              <p:nvPr/>
            </p:nvSpPr>
            <p:spPr bwMode="auto">
              <a:xfrm flipH="1" flipV="1">
                <a:off x="3120" y="105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5" name="Line 79"/>
              <p:cNvSpPr>
                <a:spLocks noChangeShapeType="1"/>
              </p:cNvSpPr>
              <p:nvPr/>
            </p:nvSpPr>
            <p:spPr bwMode="auto">
              <a:xfrm flipH="1" flipV="1">
                <a:off x="3024" y="115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6" name="Line 80"/>
              <p:cNvSpPr>
                <a:spLocks noChangeShapeType="1"/>
              </p:cNvSpPr>
              <p:nvPr/>
            </p:nvSpPr>
            <p:spPr bwMode="auto">
              <a:xfrm flipH="1" flipV="1">
                <a:off x="2928" y="124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7" name="Line 81"/>
              <p:cNvSpPr>
                <a:spLocks noChangeShapeType="1"/>
              </p:cNvSpPr>
              <p:nvPr/>
            </p:nvSpPr>
            <p:spPr bwMode="auto">
              <a:xfrm flipH="1" flipV="1">
                <a:off x="2832" y="134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8" name="Line 82"/>
              <p:cNvSpPr>
                <a:spLocks noChangeShapeType="1"/>
              </p:cNvSpPr>
              <p:nvPr/>
            </p:nvSpPr>
            <p:spPr bwMode="auto">
              <a:xfrm flipH="1" flipV="1">
                <a:off x="2736" y="144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9" name="Line 83"/>
              <p:cNvSpPr>
                <a:spLocks noChangeShapeType="1"/>
              </p:cNvSpPr>
              <p:nvPr/>
            </p:nvSpPr>
            <p:spPr bwMode="auto">
              <a:xfrm flipH="1" flipV="1">
                <a:off x="2640" y="153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0" name="Line 84"/>
              <p:cNvSpPr>
                <a:spLocks noChangeShapeType="1"/>
              </p:cNvSpPr>
              <p:nvPr/>
            </p:nvSpPr>
            <p:spPr bwMode="auto">
              <a:xfrm flipH="1" flipV="1">
                <a:off x="2544" y="163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1" name="Line 85"/>
              <p:cNvSpPr>
                <a:spLocks noChangeShapeType="1"/>
              </p:cNvSpPr>
              <p:nvPr/>
            </p:nvSpPr>
            <p:spPr bwMode="auto">
              <a:xfrm flipH="1" flipV="1">
                <a:off x="2448" y="172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2" name="Line 86"/>
              <p:cNvSpPr>
                <a:spLocks noChangeShapeType="1"/>
              </p:cNvSpPr>
              <p:nvPr/>
            </p:nvSpPr>
            <p:spPr bwMode="auto">
              <a:xfrm flipH="1" flipV="1">
                <a:off x="2352" y="182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3" name="Line 87"/>
              <p:cNvSpPr>
                <a:spLocks noChangeShapeType="1"/>
              </p:cNvSpPr>
              <p:nvPr/>
            </p:nvSpPr>
            <p:spPr bwMode="auto">
              <a:xfrm flipH="1" flipV="1">
                <a:off x="2256" y="192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4" name="Line 88"/>
              <p:cNvSpPr>
                <a:spLocks noChangeShapeType="1"/>
              </p:cNvSpPr>
              <p:nvPr/>
            </p:nvSpPr>
            <p:spPr bwMode="auto">
              <a:xfrm flipH="1" flipV="1">
                <a:off x="2160" y="201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25" name="Line 89"/>
            <p:cNvSpPr>
              <a:spLocks noChangeShapeType="1"/>
            </p:cNvSpPr>
            <p:nvPr/>
          </p:nvSpPr>
          <p:spPr bwMode="auto">
            <a:xfrm flipV="1">
              <a:off x="3212" y="466"/>
              <a:ext cx="1636" cy="1636"/>
            </a:xfrm>
            <a:prstGeom prst="line">
              <a:avLst/>
            </a:prstGeom>
            <a:noFill/>
            <a:ln w="28575">
              <a:solidFill>
                <a:srgbClr val="C4C4C4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6" name="Rectangle 90"/>
            <p:cNvSpPr>
              <a:spLocks noChangeArrowheads="1"/>
            </p:cNvSpPr>
            <p:nvPr/>
          </p:nvSpPr>
          <p:spPr bwMode="auto">
            <a:xfrm>
              <a:off x="4800" y="576"/>
              <a:ext cx="86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Reflected wave</a:t>
              </a:r>
            </a:p>
          </p:txBody>
        </p:sp>
        <p:sp>
          <p:nvSpPr>
            <p:cNvPr id="14449" name="Line 113"/>
            <p:cNvSpPr>
              <a:spLocks noChangeShapeType="1"/>
            </p:cNvSpPr>
            <p:nvPr/>
          </p:nvSpPr>
          <p:spPr bwMode="auto">
            <a:xfrm flipH="1" flipV="1">
              <a:off x="4494" y="46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0" name="Arc 114"/>
            <p:cNvSpPr>
              <a:spLocks/>
            </p:cNvSpPr>
            <p:nvPr/>
          </p:nvSpPr>
          <p:spPr bwMode="auto">
            <a:xfrm flipH="1" flipV="1">
              <a:off x="4498" y="641"/>
              <a:ext cx="121" cy="168"/>
            </a:xfrm>
            <a:custGeom>
              <a:avLst/>
              <a:gdLst>
                <a:gd name="G0" fmla="+- 15556 0 0"/>
                <a:gd name="G1" fmla="+- 0 0 0"/>
                <a:gd name="G2" fmla="+- 21600 0 0"/>
                <a:gd name="T0" fmla="*/ 15323 w 15556"/>
                <a:gd name="T1" fmla="*/ 21598 h 21598"/>
                <a:gd name="T2" fmla="*/ 0 w 15556"/>
                <a:gd name="T3" fmla="*/ 14984 h 21598"/>
                <a:gd name="T4" fmla="*/ 15556 w 15556"/>
                <a:gd name="T5" fmla="*/ 0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56" h="21598" fill="none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</a:path>
                <a:path w="15556" h="21598" stroke="0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  <a:lnTo>
                    <a:pt x="15556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1" name="Rectangle 115"/>
            <p:cNvSpPr>
              <a:spLocks noChangeArrowheads="1"/>
            </p:cNvSpPr>
            <p:nvPr/>
          </p:nvSpPr>
          <p:spPr bwMode="auto">
            <a:xfrm flipH="1">
              <a:off x="4444" y="422"/>
              <a:ext cx="2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>
                  <a:latin typeface="Chalkboard" charset="0"/>
                  <a:sym typeface="Symbol" pitchFamily="18" charset="2"/>
                </a:rPr>
                <a:t></a:t>
              </a:r>
              <a:r>
                <a:rPr lang="en-US" sz="2000" baseline="-25000">
                  <a:latin typeface="Chalkboard" charset="0"/>
                  <a:sym typeface="Symbol" pitchFamily="18" charset="2"/>
                </a:rPr>
                <a:t>r</a:t>
              </a:r>
              <a:endParaRPr lang="en-US" sz="2000">
                <a:latin typeface="Chalkboard" charset="0"/>
                <a:sym typeface="Symbol" pitchFamily="18" charset="2"/>
              </a:endParaRPr>
            </a:p>
          </p:txBody>
        </p:sp>
      </p:grpSp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14339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0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6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Refraction  by an Interface</a:t>
            </a:r>
          </a:p>
        </p:txBody>
      </p:sp>
      <p:grpSp>
        <p:nvGrpSpPr>
          <p:cNvPr id="14360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2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4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6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7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8" name="Rectangle 42"/>
          <p:cNvSpPr>
            <a:spLocks noChangeArrowheads="1"/>
          </p:cNvSpPr>
          <p:nvPr/>
        </p:nvSpPr>
        <p:spPr bwMode="auto">
          <a:xfrm rot="-1044735">
            <a:off x="-204788" y="3832225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Rectangle 43"/>
          <p:cNvSpPr>
            <a:spLocks noGrp="1" noChangeArrowheads="1"/>
          </p:cNvSpPr>
          <p:nvPr>
            <p:ph type="body" idx="1"/>
          </p:nvPr>
        </p:nvSpPr>
        <p:spPr>
          <a:xfrm>
            <a:off x="207963" y="2000250"/>
            <a:ext cx="2743200" cy="88582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Refractive index </a:t>
            </a:r>
            <a:r>
              <a:rPr lang="en-US" sz="1800" i="1"/>
              <a:t>n</a:t>
            </a:r>
            <a:r>
              <a:rPr lang="en-US" sz="1800" i="1" baseline="-25000"/>
              <a:t>1</a:t>
            </a:r>
            <a:r>
              <a:rPr lang="en-US" sz="1800"/>
              <a:t> = 1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Speed = </a:t>
            </a:r>
            <a:r>
              <a:rPr lang="en-US" sz="1800" i="1"/>
              <a:t>c</a:t>
            </a:r>
            <a:endParaRPr lang="en-US" sz="1800">
              <a:sym typeface="Symbol" pitchFamily="18" charset="2"/>
            </a:endParaRPr>
          </a:p>
        </p:txBody>
      </p:sp>
      <p:sp>
        <p:nvSpPr>
          <p:cNvPr id="14380" name="Rectangle 44"/>
          <p:cNvSpPr>
            <a:spLocks noChangeArrowheads="1"/>
          </p:cNvSpPr>
          <p:nvPr/>
        </p:nvSpPr>
        <p:spPr bwMode="auto">
          <a:xfrm>
            <a:off x="233363" y="3733800"/>
            <a:ext cx="2286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Refractive index </a:t>
            </a:r>
            <a:r>
              <a:rPr lang="en-US" sz="1800" i="1">
                <a:latin typeface="Chalkboard" charset="0"/>
              </a:rPr>
              <a:t>n</a:t>
            </a:r>
            <a:r>
              <a:rPr lang="en-US" sz="1800" i="1" baseline="-25000">
                <a:latin typeface="Chalkboard" charset="0"/>
              </a:rPr>
              <a:t>2</a:t>
            </a:r>
            <a:endParaRPr lang="en-US" sz="1800">
              <a:latin typeface="Chalkboard" charset="0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Speed = </a:t>
            </a:r>
            <a:r>
              <a:rPr lang="en-US" sz="1800" i="1">
                <a:latin typeface="Chalkboard" charset="0"/>
              </a:rPr>
              <a:t>c</a:t>
            </a:r>
            <a:r>
              <a:rPr lang="en-US" sz="1800">
                <a:latin typeface="Chalkboard" charset="0"/>
              </a:rPr>
              <a:t>/</a:t>
            </a:r>
            <a:r>
              <a:rPr lang="en-US" sz="1800" i="1">
                <a:latin typeface="Chalkboard" charset="0"/>
              </a:rPr>
              <a:t>n</a:t>
            </a:r>
            <a:endParaRPr lang="en-US" sz="1800">
              <a:latin typeface="Chalkboard" charset="0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3219450" y="1023938"/>
            <a:ext cx="18288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wave</a:t>
            </a:r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 flipV="1">
            <a:off x="3787775" y="15081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Arc 48"/>
          <p:cNvSpPr>
            <a:spLocks/>
          </p:cNvSpPr>
          <p:nvPr/>
        </p:nvSpPr>
        <p:spPr bwMode="auto">
          <a:xfrm flipV="1">
            <a:off x="3589338" y="1782763"/>
            <a:ext cx="192087" cy="266700"/>
          </a:xfrm>
          <a:custGeom>
            <a:avLst/>
            <a:gdLst>
              <a:gd name="G0" fmla="+- 15556 0 0"/>
              <a:gd name="G1" fmla="+- 0 0 0"/>
              <a:gd name="G2" fmla="+- 21600 0 0"/>
              <a:gd name="T0" fmla="*/ 15323 w 15556"/>
              <a:gd name="T1" fmla="*/ 21598 h 21598"/>
              <a:gd name="T2" fmla="*/ 0 w 15556"/>
              <a:gd name="T3" fmla="*/ 14984 h 21598"/>
              <a:gd name="T4" fmla="*/ 15556 w 15556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6" h="21598" fill="none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</a:path>
              <a:path w="15556" h="21598" stroke="0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  <a:lnTo>
                  <a:pt x="1555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3406775" y="1366838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1</a:t>
            </a:r>
            <a:endParaRPr lang="en-US" sz="2000">
              <a:latin typeface="Chalkboard" charset="0"/>
              <a:sym typeface="Symbol" pitchFamily="18" charset="2"/>
            </a:endParaRPr>
          </a:p>
        </p:txBody>
      </p:sp>
      <p:sp>
        <p:nvSpPr>
          <p:cNvPr id="14386" name="Line 50"/>
          <p:cNvSpPr>
            <a:spLocks noChangeShapeType="1"/>
          </p:cNvSpPr>
          <p:nvPr/>
        </p:nvSpPr>
        <p:spPr bwMode="auto">
          <a:xfrm rot="1582718">
            <a:off x="4638675" y="3622675"/>
            <a:ext cx="1601788" cy="1601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5867400" y="4267200"/>
            <a:ext cx="2387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Refracted wave</a:t>
            </a:r>
          </a:p>
        </p:txBody>
      </p:sp>
      <p:sp>
        <p:nvSpPr>
          <p:cNvPr id="14388" name="Line 52"/>
          <p:cNvSpPr>
            <a:spLocks noChangeShapeType="1"/>
          </p:cNvSpPr>
          <p:nvPr/>
        </p:nvSpPr>
        <p:spPr bwMode="auto">
          <a:xfrm flipV="1">
            <a:off x="5730875" y="4267200"/>
            <a:ext cx="0" cy="1001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9" name="Arc 53"/>
          <p:cNvSpPr>
            <a:spLocks/>
          </p:cNvSpPr>
          <p:nvPr/>
        </p:nvSpPr>
        <p:spPr bwMode="auto">
          <a:xfrm flipV="1">
            <a:off x="5614988" y="4913313"/>
            <a:ext cx="109537" cy="266700"/>
          </a:xfrm>
          <a:custGeom>
            <a:avLst/>
            <a:gdLst>
              <a:gd name="G0" fmla="+- 8832 0 0"/>
              <a:gd name="G1" fmla="+- 0 0 0"/>
              <a:gd name="G2" fmla="+- 21600 0 0"/>
              <a:gd name="T0" fmla="*/ 8599 w 8832"/>
              <a:gd name="T1" fmla="*/ 21598 h 21598"/>
              <a:gd name="T2" fmla="*/ 0 w 8832"/>
              <a:gd name="T3" fmla="*/ 19711 h 21598"/>
              <a:gd name="T4" fmla="*/ 8832 w 8832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32" h="21598" fill="none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</a:path>
              <a:path w="8832" h="21598" stroke="0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  <a:lnTo>
                  <a:pt x="883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386388" y="4213225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2</a:t>
            </a:r>
          </a:p>
        </p:txBody>
      </p:sp>
      <p:grpSp>
        <p:nvGrpSpPr>
          <p:cNvPr id="14458" name="Group 122"/>
          <p:cNvGrpSpPr>
            <a:grpSpLocks/>
          </p:cNvGrpSpPr>
          <p:nvPr/>
        </p:nvGrpSpPr>
        <p:grpSpPr bwMode="auto">
          <a:xfrm>
            <a:off x="457200" y="5386388"/>
            <a:ext cx="3640138" cy="1066800"/>
            <a:chOff x="288" y="3393"/>
            <a:chExt cx="2293" cy="672"/>
          </a:xfrm>
        </p:grpSpPr>
        <p:sp>
          <p:nvSpPr>
            <p:cNvPr id="14391" name="AutoShape 55"/>
            <p:cNvSpPr>
              <a:spLocks noChangeArrowheads="1"/>
            </p:cNvSpPr>
            <p:nvPr/>
          </p:nvSpPr>
          <p:spPr bwMode="auto">
            <a:xfrm>
              <a:off x="288" y="3668"/>
              <a:ext cx="2293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</a:t>
              </a:r>
            </a:p>
          </p:txBody>
        </p:sp>
        <p:sp>
          <p:nvSpPr>
            <p:cNvPr id="14392" name="Rectangle 56"/>
            <p:cNvSpPr>
              <a:spLocks noChangeArrowheads="1"/>
            </p:cNvSpPr>
            <p:nvPr/>
          </p:nvSpPr>
          <p:spPr bwMode="auto">
            <a:xfrm>
              <a:off x="744" y="3393"/>
              <a:ext cx="1380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 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Snell’s law:</a:t>
              </a:r>
            </a:p>
          </p:txBody>
        </p:sp>
      </p:grpSp>
      <p:grpSp>
        <p:nvGrpSpPr>
          <p:cNvPr id="14393" name="Group 57"/>
          <p:cNvGrpSpPr>
            <a:grpSpLocks/>
          </p:cNvGrpSpPr>
          <p:nvPr/>
        </p:nvGrpSpPr>
        <p:grpSpPr bwMode="auto">
          <a:xfrm>
            <a:off x="7739063" y="2155825"/>
            <a:ext cx="533400" cy="528638"/>
            <a:chOff x="4289" y="788"/>
            <a:chExt cx="336" cy="333"/>
          </a:xfrm>
        </p:grpSpPr>
        <p:sp>
          <p:nvSpPr>
            <p:cNvPr id="14394" name="Rectangle 58"/>
            <p:cNvSpPr>
              <a:spLocks noChangeArrowheads="1"/>
            </p:cNvSpPr>
            <p:nvPr/>
          </p:nvSpPr>
          <p:spPr bwMode="auto">
            <a:xfrm>
              <a:off x="4430" y="78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latin typeface="Chalkboard" charset="0"/>
                  <a:sym typeface="Symbol" pitchFamily="18" charset="2"/>
                </a:rPr>
                <a:t></a:t>
              </a:r>
              <a:endParaRPr lang="en-US" sz="1800"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14395" name="Line 59"/>
            <p:cNvSpPr>
              <a:spLocks noChangeShapeType="1"/>
            </p:cNvSpPr>
            <p:nvPr/>
          </p:nvSpPr>
          <p:spPr bwMode="auto">
            <a:xfrm>
              <a:off x="4289" y="8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6" name="Line 60"/>
            <p:cNvSpPr>
              <a:spLocks noChangeShapeType="1"/>
            </p:cNvSpPr>
            <p:nvPr/>
          </p:nvSpPr>
          <p:spPr bwMode="auto">
            <a:xfrm flipH="1" flipV="1">
              <a:off x="4484" y="10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" name="Line 61"/>
            <p:cNvSpPr>
              <a:spLocks noChangeShapeType="1"/>
            </p:cNvSpPr>
            <p:nvPr/>
          </p:nvSpPr>
          <p:spPr bwMode="auto">
            <a:xfrm flipV="1">
              <a:off x="4363" y="90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8" name="Line 62"/>
            <p:cNvSpPr>
              <a:spLocks noChangeShapeType="1"/>
            </p:cNvSpPr>
            <p:nvPr/>
          </p:nvSpPr>
          <p:spPr bwMode="auto">
            <a:xfrm flipV="1">
              <a:off x="4459" y="996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99" name="Rectangle 63"/>
          <p:cNvSpPr>
            <a:spLocks noChangeArrowheads="1"/>
          </p:cNvSpPr>
          <p:nvPr/>
        </p:nvSpPr>
        <p:spPr bwMode="auto">
          <a:xfrm>
            <a:off x="2397125" y="4551363"/>
            <a:ext cx="5508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i="1">
                <a:latin typeface="Chalkboard" charset="0"/>
                <a:sym typeface="Symbol" pitchFamily="18" charset="2"/>
              </a:rPr>
              <a:t></a:t>
            </a:r>
            <a:r>
              <a:rPr lang="en-US" sz="1800">
                <a:latin typeface="Chalkboard" charset="0"/>
                <a:sym typeface="Symbol" pitchFamily="18" charset="2"/>
              </a:rPr>
              <a:t>/</a:t>
            </a:r>
            <a:r>
              <a:rPr lang="en-US" sz="1800" i="1">
                <a:latin typeface="Chalkboard" charset="0"/>
                <a:sym typeface="Symbol" pitchFamily="18" charset="2"/>
              </a:rPr>
              <a:t>n</a:t>
            </a:r>
            <a:endParaRPr lang="en-US" sz="1800">
              <a:latin typeface="Chalkboard" charset="0"/>
              <a:sym typeface="Symbol" pitchFamily="18" charset="2"/>
            </a:endParaRPr>
          </a:p>
        </p:txBody>
      </p:sp>
      <p:grpSp>
        <p:nvGrpSpPr>
          <p:cNvPr id="14400" name="Group 64"/>
          <p:cNvGrpSpPr>
            <a:grpSpLocks/>
          </p:cNvGrpSpPr>
          <p:nvPr/>
        </p:nvGrpSpPr>
        <p:grpSpPr bwMode="auto">
          <a:xfrm>
            <a:off x="2827338" y="4413250"/>
            <a:ext cx="153987" cy="230188"/>
            <a:chOff x="1785" y="2778"/>
            <a:chExt cx="97" cy="145"/>
          </a:xfrm>
        </p:grpSpPr>
        <p:sp>
          <p:nvSpPr>
            <p:cNvPr id="14401" name="Line 65"/>
            <p:cNvSpPr>
              <a:spLocks noChangeShapeType="1"/>
            </p:cNvSpPr>
            <p:nvPr/>
          </p:nvSpPr>
          <p:spPr bwMode="auto">
            <a:xfrm rot="1599943">
              <a:off x="1785" y="277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Line 66"/>
            <p:cNvSpPr>
              <a:spLocks noChangeShapeType="1"/>
            </p:cNvSpPr>
            <p:nvPr/>
          </p:nvSpPr>
          <p:spPr bwMode="auto">
            <a:xfrm rot="1599943" flipV="1">
              <a:off x="1829" y="287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03" name="Group 67"/>
          <p:cNvGrpSpPr>
            <a:grpSpLocks/>
          </p:cNvGrpSpPr>
          <p:nvPr/>
        </p:nvGrpSpPr>
        <p:grpSpPr bwMode="auto">
          <a:xfrm>
            <a:off x="2922588" y="4646613"/>
            <a:ext cx="149225" cy="220662"/>
            <a:chOff x="1793" y="2783"/>
            <a:chExt cx="94" cy="139"/>
          </a:xfrm>
        </p:grpSpPr>
        <p:sp>
          <p:nvSpPr>
            <p:cNvPr id="14404" name="Line 68"/>
            <p:cNvSpPr>
              <a:spLocks noChangeShapeType="1"/>
            </p:cNvSpPr>
            <p:nvPr/>
          </p:nvSpPr>
          <p:spPr bwMode="auto">
            <a:xfrm rot="1599943" flipH="1" flipV="1">
              <a:off x="1793" y="282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5" name="Line 69"/>
            <p:cNvSpPr>
              <a:spLocks noChangeShapeType="1"/>
            </p:cNvSpPr>
            <p:nvPr/>
          </p:nvSpPr>
          <p:spPr bwMode="auto">
            <a:xfrm rot="1599943" flipV="1">
              <a:off x="1796" y="2783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59" name="Group 123"/>
          <p:cNvGrpSpPr>
            <a:grpSpLocks/>
          </p:cNvGrpSpPr>
          <p:nvPr/>
        </p:nvGrpSpPr>
        <p:grpSpPr bwMode="auto">
          <a:xfrm>
            <a:off x="6630988" y="5386388"/>
            <a:ext cx="1751012" cy="1066800"/>
            <a:chOff x="3812" y="3393"/>
            <a:chExt cx="1103" cy="672"/>
          </a:xfrm>
        </p:grpSpPr>
        <p:sp>
          <p:nvSpPr>
            <p:cNvPr id="14455" name="AutoShape 119"/>
            <p:cNvSpPr>
              <a:spLocks noChangeArrowheads="1"/>
            </p:cNvSpPr>
            <p:nvPr/>
          </p:nvSpPr>
          <p:spPr bwMode="auto">
            <a:xfrm>
              <a:off x="3950" y="3668"/>
              <a:ext cx="826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r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endParaRPr lang="en-US" sz="2800">
                <a:solidFill>
                  <a:srgbClr val="0000FF"/>
                </a:solidFill>
                <a:latin typeface="Chalkboard" charset="0"/>
              </a:endParaRPr>
            </a:p>
          </p:txBody>
        </p:sp>
        <p:sp>
          <p:nvSpPr>
            <p:cNvPr id="14456" name="Rectangle 120"/>
            <p:cNvSpPr>
              <a:spLocks noChangeArrowheads="1"/>
            </p:cNvSpPr>
            <p:nvPr/>
          </p:nvSpPr>
          <p:spPr bwMode="auto">
            <a:xfrm>
              <a:off x="3812" y="3393"/>
              <a:ext cx="1103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Mirror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 law: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36867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Which Direction?</a:t>
            </a:r>
          </a:p>
        </p:txBody>
      </p:sp>
      <p:grpSp>
        <p:nvGrpSpPr>
          <p:cNvPr id="36888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36889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2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906" name="Rectangle 42"/>
          <p:cNvSpPr>
            <a:spLocks noChangeArrowheads="1"/>
          </p:cNvSpPr>
          <p:nvPr/>
        </p:nvSpPr>
        <p:spPr bwMode="auto">
          <a:xfrm rot="-1044735">
            <a:off x="-204788" y="3849688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Line 50"/>
          <p:cNvSpPr>
            <a:spLocks noChangeShapeType="1"/>
          </p:cNvSpPr>
          <p:nvPr/>
        </p:nvSpPr>
        <p:spPr bwMode="auto">
          <a:xfrm rot="1582718">
            <a:off x="4570413" y="3667125"/>
            <a:ext cx="1855787" cy="185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Rectangle 72"/>
          <p:cNvSpPr>
            <a:spLocks noChangeArrowheads="1"/>
          </p:cNvSpPr>
          <p:nvPr/>
        </p:nvSpPr>
        <p:spPr bwMode="auto">
          <a:xfrm>
            <a:off x="1049338" y="2090738"/>
            <a:ext cx="415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1</a:t>
            </a:r>
            <a:endParaRPr lang="en-US">
              <a:latin typeface="Chalkboard" charset="0"/>
            </a:endParaRPr>
          </a:p>
        </p:txBody>
      </p:sp>
      <p:sp>
        <p:nvSpPr>
          <p:cNvPr id="36937" name="Rectangle 73"/>
          <p:cNvSpPr>
            <a:spLocks noChangeArrowheads="1"/>
          </p:cNvSpPr>
          <p:nvPr/>
        </p:nvSpPr>
        <p:spPr bwMode="auto">
          <a:xfrm>
            <a:off x="871538" y="3800475"/>
            <a:ext cx="107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2</a:t>
            </a:r>
            <a:r>
              <a:rPr lang="en-US" i="1">
                <a:latin typeface="Chalkboard" charset="0"/>
              </a:rPr>
              <a:t> &gt; n</a:t>
            </a:r>
            <a:r>
              <a:rPr lang="en-US" i="1" baseline="-25000">
                <a:latin typeface="Chalkboard" charset="0"/>
              </a:rPr>
              <a:t>1</a:t>
            </a:r>
          </a:p>
        </p:txBody>
      </p:sp>
      <p:sp>
        <p:nvSpPr>
          <p:cNvPr id="36940" name="AutoShape 76"/>
          <p:cNvSpPr>
            <a:spLocks noChangeArrowheads="1"/>
          </p:cNvSpPr>
          <p:nvPr/>
        </p:nvSpPr>
        <p:spPr bwMode="auto">
          <a:xfrm>
            <a:off x="542925" y="5059363"/>
            <a:ext cx="4203700" cy="1390650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Refraction goes</a:t>
            </a:r>
          </a:p>
          <a:p>
            <a:pPr algn="ctr"/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towards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 the normal</a:t>
            </a:r>
          </a:p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in the </a:t>
            </a:r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higher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-index medium</a:t>
            </a:r>
            <a:endParaRPr lang="en-US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36942" name="Line 78"/>
          <p:cNvSpPr>
            <a:spLocks noChangeShapeType="1"/>
          </p:cNvSpPr>
          <p:nvPr/>
        </p:nvSpPr>
        <p:spPr bwMode="auto">
          <a:xfrm flipV="1">
            <a:off x="5083175" y="1397000"/>
            <a:ext cx="0" cy="39957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Arc 79"/>
          <p:cNvSpPr>
            <a:spLocks/>
          </p:cNvSpPr>
          <p:nvPr/>
        </p:nvSpPr>
        <p:spPr bwMode="auto">
          <a:xfrm flipH="1">
            <a:off x="5081588" y="3351213"/>
            <a:ext cx="1539875" cy="2020887"/>
          </a:xfrm>
          <a:custGeom>
            <a:avLst/>
            <a:gdLst>
              <a:gd name="G0" fmla="+- 16221 0 0"/>
              <a:gd name="G1" fmla="+- 0 0 0"/>
              <a:gd name="G2" fmla="+- 21600 0 0"/>
              <a:gd name="T0" fmla="*/ 12601 w 16221"/>
              <a:gd name="T1" fmla="*/ 21294 h 21294"/>
              <a:gd name="T2" fmla="*/ 0 w 16221"/>
              <a:gd name="T3" fmla="*/ 14262 h 21294"/>
              <a:gd name="T4" fmla="*/ 16221 w 16221"/>
              <a:gd name="T5" fmla="*/ 0 h 2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221" h="21294" fill="none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</a:path>
              <a:path w="16221" h="21294" stroke="0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  <a:lnTo>
                  <a:pt x="16221" y="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Lenses work by refraction</a:t>
            </a:r>
          </a:p>
        </p:txBody>
      </p:sp>
      <p:sp>
        <p:nvSpPr>
          <p:cNvPr id="13358" name="Rectangle 46"/>
          <p:cNvSpPr>
            <a:spLocks noChangeArrowheads="1"/>
          </p:cNvSpPr>
          <p:nvPr/>
        </p:nvSpPr>
        <p:spPr bwMode="auto">
          <a:xfrm>
            <a:off x="1193800" y="2209800"/>
            <a:ext cx="1828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light</a:t>
            </a:r>
          </a:p>
        </p:txBody>
      </p:sp>
      <p:sp>
        <p:nvSpPr>
          <p:cNvPr id="13403" name="Freeform 91"/>
          <p:cNvSpPr>
            <a:spLocks/>
          </p:cNvSpPr>
          <p:nvPr/>
        </p:nvSpPr>
        <p:spPr bwMode="auto">
          <a:xfrm>
            <a:off x="3962400" y="2209800"/>
            <a:ext cx="1066800" cy="2884488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1295400" y="2667000"/>
            <a:ext cx="4648200" cy="990600"/>
          </a:xfrm>
          <a:custGeom>
            <a:avLst/>
            <a:gdLst/>
            <a:ahLst/>
            <a:cxnLst>
              <a:cxn ang="0">
                <a:pos x="2928" y="624"/>
              </a:cxn>
              <a:cxn ang="0">
                <a:pos x="2352" y="89"/>
              </a:cxn>
              <a:cxn ang="0">
                <a:pos x="2064" y="0"/>
              </a:cxn>
              <a:cxn ang="0">
                <a:pos x="0" y="0"/>
              </a:cxn>
            </a:cxnLst>
            <a:rect l="0" t="0" r="r" b="b"/>
            <a:pathLst>
              <a:path w="2928" h="624">
                <a:moveTo>
                  <a:pt x="2928" y="624"/>
                </a:moveTo>
                <a:lnTo>
                  <a:pt x="2352" y="89"/>
                </a:lnTo>
                <a:lnTo>
                  <a:pt x="2064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4" name="Line 132"/>
          <p:cNvSpPr>
            <a:spLocks noChangeShapeType="1"/>
          </p:cNvSpPr>
          <p:nvPr/>
        </p:nvSpPr>
        <p:spPr bwMode="auto">
          <a:xfrm>
            <a:off x="4222750" y="2508250"/>
            <a:ext cx="466725" cy="244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5" name="Line 133"/>
          <p:cNvSpPr>
            <a:spLocks noChangeShapeType="1"/>
          </p:cNvSpPr>
          <p:nvPr/>
        </p:nvSpPr>
        <p:spPr bwMode="auto">
          <a:xfrm>
            <a:off x="4814888" y="2813050"/>
            <a:ext cx="482600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2" name="Line 140"/>
          <p:cNvSpPr>
            <a:spLocks noChangeShapeType="1"/>
          </p:cNvSpPr>
          <p:nvPr/>
        </p:nvSpPr>
        <p:spPr bwMode="auto">
          <a:xfrm>
            <a:off x="1600200" y="26670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66" name="Group 154"/>
          <p:cNvGrpSpPr>
            <a:grpSpLocks/>
          </p:cNvGrpSpPr>
          <p:nvPr/>
        </p:nvGrpSpPr>
        <p:grpSpPr bwMode="auto">
          <a:xfrm>
            <a:off x="1295400" y="2667000"/>
            <a:ext cx="5697538" cy="2557463"/>
            <a:chOff x="816" y="1680"/>
            <a:chExt cx="3589" cy="1611"/>
          </a:xfrm>
        </p:grpSpPr>
        <p:sp>
          <p:nvSpPr>
            <p:cNvPr id="13425" name="Rectangle 113"/>
            <p:cNvSpPr>
              <a:spLocks noChangeArrowheads="1"/>
            </p:cNvSpPr>
            <p:nvPr/>
          </p:nvSpPr>
          <p:spPr bwMode="auto">
            <a:xfrm>
              <a:off x="3829" y="219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focus</a:t>
              </a:r>
            </a:p>
          </p:txBody>
        </p: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816" y="1680"/>
              <a:ext cx="2928" cy="1248"/>
              <a:chOff x="816" y="1680"/>
              <a:chExt cx="2928" cy="1248"/>
            </a:xfrm>
          </p:grpSpPr>
          <p:sp>
            <p:nvSpPr>
              <p:cNvPr id="13416" name="Freeform 104"/>
              <p:cNvSpPr>
                <a:spLocks/>
              </p:cNvSpPr>
              <p:nvPr/>
            </p:nvSpPr>
            <p:spPr bwMode="auto">
              <a:xfrm flipV="1">
                <a:off x="816" y="1680"/>
                <a:ext cx="2928" cy="1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" name="Freeform 105"/>
              <p:cNvSpPr>
                <a:spLocks/>
              </p:cNvSpPr>
              <p:nvPr/>
            </p:nvSpPr>
            <p:spPr bwMode="auto">
              <a:xfrm flipV="1">
                <a:off x="816" y="1776"/>
                <a:ext cx="2928" cy="10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" name="Freeform 106"/>
              <p:cNvSpPr>
                <a:spLocks/>
              </p:cNvSpPr>
              <p:nvPr/>
            </p:nvSpPr>
            <p:spPr bwMode="auto">
              <a:xfrm flipV="1">
                <a:off x="816" y="1872"/>
                <a:ext cx="2928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9" name="Freeform 107"/>
              <p:cNvSpPr>
                <a:spLocks/>
              </p:cNvSpPr>
              <p:nvPr/>
            </p:nvSpPr>
            <p:spPr bwMode="auto">
              <a:xfrm flipV="1">
                <a:off x="816" y="1968"/>
                <a:ext cx="2928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Freeform 108"/>
              <p:cNvSpPr>
                <a:spLocks/>
              </p:cNvSpPr>
              <p:nvPr/>
            </p:nvSpPr>
            <p:spPr bwMode="auto">
              <a:xfrm flipV="1">
                <a:off x="816" y="2064"/>
                <a:ext cx="2928" cy="4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1" name="Freeform 109"/>
              <p:cNvSpPr>
                <a:spLocks/>
              </p:cNvSpPr>
              <p:nvPr/>
            </p:nvSpPr>
            <p:spPr bwMode="auto">
              <a:xfrm flipV="1">
                <a:off x="816" y="2160"/>
                <a:ext cx="292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2" name="Freeform 110"/>
              <p:cNvSpPr>
                <a:spLocks/>
              </p:cNvSpPr>
              <p:nvPr/>
            </p:nvSpPr>
            <p:spPr bwMode="auto">
              <a:xfrm flipV="1">
                <a:off x="816" y="2256"/>
                <a:ext cx="292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26" name="Rectangle 114"/>
            <p:cNvSpPr>
              <a:spLocks noChangeArrowheads="1"/>
            </p:cNvSpPr>
            <p:nvPr/>
          </p:nvSpPr>
          <p:spPr bwMode="auto">
            <a:xfrm>
              <a:off x="3168" y="307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Focal length </a:t>
              </a:r>
              <a:r>
                <a:rPr lang="en-US" sz="1800" i="1">
                  <a:latin typeface="Helvetica Neue" charset="0"/>
                </a:rPr>
                <a:t>f</a:t>
              </a:r>
              <a:endParaRPr lang="en-US" sz="1800">
                <a:latin typeface="Helvetica Neue" charset="0"/>
              </a:endParaRPr>
            </a:p>
          </p:txBody>
        </p:sp>
        <p:sp>
          <p:nvSpPr>
            <p:cNvPr id="13427" name="Line 115"/>
            <p:cNvSpPr>
              <a:spLocks noChangeShapeType="1"/>
            </p:cNvSpPr>
            <p:nvPr/>
          </p:nvSpPr>
          <p:spPr bwMode="auto">
            <a:xfrm>
              <a:off x="3093" y="2976"/>
              <a:ext cx="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49" name="Line 137"/>
            <p:cNvSpPr>
              <a:spLocks noChangeShapeType="1"/>
            </p:cNvSpPr>
            <p:nvPr/>
          </p:nvSpPr>
          <p:spPr bwMode="auto">
            <a:xfrm>
              <a:off x="3760" y="2277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3" name="Line 141"/>
            <p:cNvSpPr>
              <a:spLocks noChangeShapeType="1"/>
            </p:cNvSpPr>
            <p:nvPr/>
          </p:nvSpPr>
          <p:spPr bwMode="auto">
            <a:xfrm>
              <a:off x="1008" y="177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4" name="Line 142"/>
            <p:cNvSpPr>
              <a:spLocks noChangeShapeType="1"/>
            </p:cNvSpPr>
            <p:nvPr/>
          </p:nvSpPr>
          <p:spPr bwMode="auto">
            <a:xfrm>
              <a:off x="1008" y="187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" name="Line 143"/>
            <p:cNvSpPr>
              <a:spLocks noChangeShapeType="1"/>
            </p:cNvSpPr>
            <p:nvPr/>
          </p:nvSpPr>
          <p:spPr bwMode="auto">
            <a:xfrm>
              <a:off x="1008" y="196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6" name="Line 144"/>
            <p:cNvSpPr>
              <a:spLocks noChangeShapeType="1"/>
            </p:cNvSpPr>
            <p:nvPr/>
          </p:nvSpPr>
          <p:spPr bwMode="auto">
            <a:xfrm>
              <a:off x="1008" y="206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>
              <a:off x="1008" y="216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>
              <a:off x="1008" y="225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>
              <a:off x="1008" y="235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>
              <a:off x="1008" y="244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>
              <a:off x="1008" y="254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>
              <a:off x="1008" y="264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>
              <a:off x="1008" y="273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>
              <a:off x="1008" y="283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5" name="Line 153"/>
            <p:cNvSpPr>
              <a:spLocks noChangeShapeType="1"/>
            </p:cNvSpPr>
            <p:nvPr/>
          </p:nvSpPr>
          <p:spPr bwMode="auto">
            <a:xfrm>
              <a:off x="1008" y="292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 dirty="0"/>
              <a:t>Ray Tracing Rules of Thumb</a:t>
            </a:r>
            <a:br>
              <a:rPr lang="en-US" sz="3200" dirty="0"/>
            </a:br>
            <a:r>
              <a:rPr lang="en-US" sz="1600" dirty="0"/>
              <a:t>(for thin ideal lenses)</a:t>
            </a:r>
            <a:endParaRPr lang="en-US" sz="3200" dirty="0"/>
          </a:p>
        </p:txBody>
      </p:sp>
      <p:sp>
        <p:nvSpPr>
          <p:cNvPr id="50417" name="Freeform 241"/>
          <p:cNvSpPr>
            <a:spLocks/>
          </p:cNvSpPr>
          <p:nvPr/>
        </p:nvSpPr>
        <p:spPr bwMode="auto">
          <a:xfrm flipH="1">
            <a:off x="1873250" y="1884363"/>
            <a:ext cx="177800" cy="13811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2" name="Freeform 146"/>
          <p:cNvSpPr>
            <a:spLocks/>
          </p:cNvSpPr>
          <p:nvPr/>
        </p:nvSpPr>
        <p:spPr bwMode="auto">
          <a:xfrm flipH="1">
            <a:off x="7315200" y="1941513"/>
            <a:ext cx="177800" cy="1382712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4" name="Line 148"/>
          <p:cNvSpPr>
            <a:spLocks noChangeShapeType="1"/>
          </p:cNvSpPr>
          <p:nvPr/>
        </p:nvSpPr>
        <p:spPr bwMode="auto">
          <a:xfrm flipH="1">
            <a:off x="6119813" y="2122488"/>
            <a:ext cx="0" cy="1525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5" name="Freeform 149"/>
          <p:cNvSpPr>
            <a:spLocks/>
          </p:cNvSpPr>
          <p:nvPr/>
        </p:nvSpPr>
        <p:spPr bwMode="auto">
          <a:xfrm flipH="1" flipV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6" name="Freeform 150"/>
          <p:cNvSpPr>
            <a:spLocks/>
          </p:cNvSpPr>
          <p:nvPr/>
        </p:nvSpPr>
        <p:spPr bwMode="auto">
          <a:xfrm flipH="1" flipV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7" name="Freeform 151"/>
          <p:cNvSpPr>
            <a:spLocks/>
          </p:cNvSpPr>
          <p:nvPr/>
        </p:nvSpPr>
        <p:spPr bwMode="auto">
          <a:xfrm flipH="1" flipV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8" name="Freeform 152"/>
          <p:cNvSpPr>
            <a:spLocks/>
          </p:cNvSpPr>
          <p:nvPr/>
        </p:nvSpPr>
        <p:spPr bwMode="auto">
          <a:xfrm flipH="1" flipV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9" name="Freeform 153"/>
          <p:cNvSpPr>
            <a:spLocks/>
          </p:cNvSpPr>
          <p:nvPr/>
        </p:nvSpPr>
        <p:spPr bwMode="auto">
          <a:xfrm flipH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0" name="Freeform 154"/>
          <p:cNvSpPr>
            <a:spLocks/>
          </p:cNvSpPr>
          <p:nvPr/>
        </p:nvSpPr>
        <p:spPr bwMode="auto">
          <a:xfrm flipH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1" name="Freeform 155"/>
          <p:cNvSpPr>
            <a:spLocks/>
          </p:cNvSpPr>
          <p:nvPr/>
        </p:nvSpPr>
        <p:spPr bwMode="auto">
          <a:xfrm flipH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2" name="Freeform 156"/>
          <p:cNvSpPr>
            <a:spLocks/>
          </p:cNvSpPr>
          <p:nvPr/>
        </p:nvSpPr>
        <p:spPr bwMode="auto">
          <a:xfrm flipH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3" name="Line 157"/>
          <p:cNvSpPr>
            <a:spLocks noChangeShapeType="1"/>
          </p:cNvSpPr>
          <p:nvPr/>
        </p:nvSpPr>
        <p:spPr bwMode="auto">
          <a:xfrm flipH="1">
            <a:off x="4851400" y="2625725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86" name="Line 110"/>
          <p:cNvSpPr>
            <a:spLocks noChangeShapeType="1"/>
          </p:cNvSpPr>
          <p:nvPr/>
        </p:nvSpPr>
        <p:spPr bwMode="auto">
          <a:xfrm>
            <a:off x="3201988" y="20478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3" name="Freeform 137"/>
          <p:cNvSpPr>
            <a:spLocks/>
          </p:cNvSpPr>
          <p:nvPr/>
        </p:nvSpPr>
        <p:spPr bwMode="auto">
          <a:xfrm flipV="1"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4" name="Freeform 138"/>
          <p:cNvSpPr>
            <a:spLocks/>
          </p:cNvSpPr>
          <p:nvPr/>
        </p:nvSpPr>
        <p:spPr bwMode="auto">
          <a:xfrm flipV="1"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5" name="Freeform 139"/>
          <p:cNvSpPr>
            <a:spLocks/>
          </p:cNvSpPr>
          <p:nvPr/>
        </p:nvSpPr>
        <p:spPr bwMode="auto">
          <a:xfrm flipV="1"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6" name="Freeform 140"/>
          <p:cNvSpPr>
            <a:spLocks/>
          </p:cNvSpPr>
          <p:nvPr/>
        </p:nvSpPr>
        <p:spPr bwMode="auto">
          <a:xfrm flipV="1"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7" name="Freeform 141"/>
          <p:cNvSpPr>
            <a:spLocks/>
          </p:cNvSpPr>
          <p:nvPr/>
        </p:nvSpPr>
        <p:spPr bwMode="auto">
          <a:xfrm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8" name="Freeform 142"/>
          <p:cNvSpPr>
            <a:spLocks/>
          </p:cNvSpPr>
          <p:nvPr/>
        </p:nvSpPr>
        <p:spPr bwMode="auto">
          <a:xfrm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9" name="Freeform 143"/>
          <p:cNvSpPr>
            <a:spLocks/>
          </p:cNvSpPr>
          <p:nvPr/>
        </p:nvSpPr>
        <p:spPr bwMode="auto">
          <a:xfrm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0" name="Freeform 144"/>
          <p:cNvSpPr>
            <a:spLocks/>
          </p:cNvSpPr>
          <p:nvPr/>
        </p:nvSpPr>
        <p:spPr bwMode="auto">
          <a:xfrm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1" name="Line 145"/>
          <p:cNvSpPr>
            <a:spLocks noChangeShapeType="1"/>
          </p:cNvSpPr>
          <p:nvPr/>
        </p:nvSpPr>
        <p:spPr bwMode="auto">
          <a:xfrm>
            <a:off x="965200" y="2551113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5" name="Line 159"/>
          <p:cNvSpPr>
            <a:spLocks noChangeShapeType="1"/>
          </p:cNvSpPr>
          <p:nvPr/>
        </p:nvSpPr>
        <p:spPr bwMode="auto">
          <a:xfrm flipH="1">
            <a:off x="1973263" y="3575050"/>
            <a:ext cx="1227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6" name="Rectangle 160"/>
          <p:cNvSpPr>
            <a:spLocks noChangeArrowheads="1"/>
          </p:cNvSpPr>
          <p:nvPr/>
        </p:nvSpPr>
        <p:spPr bwMode="auto">
          <a:xfrm>
            <a:off x="2438400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sp>
        <p:nvSpPr>
          <p:cNvPr id="50337" name="Line 161"/>
          <p:cNvSpPr>
            <a:spLocks noChangeShapeType="1"/>
          </p:cNvSpPr>
          <p:nvPr/>
        </p:nvSpPr>
        <p:spPr bwMode="auto">
          <a:xfrm>
            <a:off x="1965325" y="3278188"/>
            <a:ext cx="0" cy="371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8" name="Line 162"/>
          <p:cNvSpPr>
            <a:spLocks noChangeShapeType="1"/>
          </p:cNvSpPr>
          <p:nvPr/>
        </p:nvSpPr>
        <p:spPr bwMode="auto">
          <a:xfrm>
            <a:off x="7408863" y="3384550"/>
            <a:ext cx="0" cy="338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9" name="Line 163"/>
          <p:cNvSpPr>
            <a:spLocks noChangeShapeType="1"/>
          </p:cNvSpPr>
          <p:nvPr/>
        </p:nvSpPr>
        <p:spPr bwMode="auto">
          <a:xfrm flipH="1">
            <a:off x="6111875" y="357505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40" name="Rectangle 164"/>
          <p:cNvSpPr>
            <a:spLocks noChangeArrowheads="1"/>
          </p:cNvSpPr>
          <p:nvPr/>
        </p:nvSpPr>
        <p:spPr bwMode="auto">
          <a:xfrm>
            <a:off x="6645275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grpSp>
        <p:nvGrpSpPr>
          <p:cNvPr id="50414" name="Group 238"/>
          <p:cNvGrpSpPr>
            <a:grpSpLocks/>
          </p:cNvGrpSpPr>
          <p:nvPr/>
        </p:nvGrpSpPr>
        <p:grpSpPr bwMode="auto">
          <a:xfrm>
            <a:off x="2362200" y="4113213"/>
            <a:ext cx="3962400" cy="2228850"/>
            <a:chOff x="2840" y="2511"/>
            <a:chExt cx="2496" cy="1440"/>
          </a:xfrm>
        </p:grpSpPr>
        <p:sp>
          <p:nvSpPr>
            <p:cNvPr id="50189" name="Freeform 13"/>
            <p:cNvSpPr>
              <a:spLocks/>
            </p:cNvSpPr>
            <p:nvPr/>
          </p:nvSpPr>
          <p:spPr bwMode="auto">
            <a:xfrm>
              <a:off x="4080" y="3024"/>
              <a:ext cx="112" cy="893"/>
            </a:xfrm>
            <a:custGeom>
              <a:avLst/>
              <a:gdLst/>
              <a:ahLst/>
              <a:cxnLst>
                <a:cxn ang="0">
                  <a:pos x="259" y="1817"/>
                </a:cxn>
                <a:cxn ang="0">
                  <a:pos x="379" y="1817"/>
                </a:cxn>
                <a:cxn ang="0">
                  <a:pos x="379" y="0"/>
                </a:cxn>
                <a:cxn ang="0">
                  <a:pos x="259" y="0"/>
                </a:cxn>
                <a:cxn ang="0">
                  <a:pos x="259" y="1817"/>
                </a:cxn>
              </a:cxnLst>
              <a:rect l="0" t="0" r="r" b="b"/>
              <a:pathLst>
                <a:path w="662" h="1819">
                  <a:moveTo>
                    <a:pt x="259" y="1817"/>
                  </a:moveTo>
                  <a:cubicBezTo>
                    <a:pt x="318" y="1817"/>
                    <a:pt x="267" y="1819"/>
                    <a:pt x="379" y="1817"/>
                  </a:cubicBezTo>
                  <a:cubicBezTo>
                    <a:pt x="587" y="1387"/>
                    <a:pt x="662" y="613"/>
                    <a:pt x="379" y="0"/>
                  </a:cubicBezTo>
                  <a:cubicBezTo>
                    <a:pt x="379" y="0"/>
                    <a:pt x="318" y="0"/>
                    <a:pt x="259" y="0"/>
                  </a:cubicBezTo>
                  <a:cubicBezTo>
                    <a:pt x="0" y="635"/>
                    <a:pt x="27" y="1237"/>
                    <a:pt x="259" y="181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411" name="Group 235"/>
            <p:cNvGrpSpPr>
              <a:grpSpLocks/>
            </p:cNvGrpSpPr>
            <p:nvPr/>
          </p:nvGrpSpPr>
          <p:grpSpPr bwMode="auto">
            <a:xfrm rot="914744">
              <a:off x="2936" y="2991"/>
              <a:ext cx="2400" cy="960"/>
              <a:chOff x="3408" y="3072"/>
              <a:chExt cx="1920" cy="960"/>
            </a:xfrm>
          </p:grpSpPr>
          <p:sp>
            <p:nvSpPr>
              <p:cNvPr id="50395" name="Line 219"/>
              <p:cNvSpPr>
                <a:spLocks noChangeShapeType="1"/>
              </p:cNvSpPr>
              <p:nvPr/>
            </p:nvSpPr>
            <p:spPr bwMode="auto">
              <a:xfrm>
                <a:off x="3408" y="3552"/>
                <a:ext cx="192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396" name="Group 220"/>
              <p:cNvGrpSpPr>
                <a:grpSpLocks/>
              </p:cNvGrpSpPr>
              <p:nvPr/>
            </p:nvGrpSpPr>
            <p:grpSpPr bwMode="auto">
              <a:xfrm>
                <a:off x="3408" y="3456"/>
                <a:ext cx="1920" cy="192"/>
                <a:chOff x="3408" y="3216"/>
                <a:chExt cx="1920" cy="720"/>
              </a:xfrm>
            </p:grpSpPr>
            <p:sp>
              <p:nvSpPr>
                <p:cNvPr id="50397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98" name="Line 222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399" name="Group 223"/>
              <p:cNvGrpSpPr>
                <a:grpSpLocks/>
              </p:cNvGrpSpPr>
              <p:nvPr/>
            </p:nvGrpSpPr>
            <p:grpSpPr bwMode="auto">
              <a:xfrm>
                <a:off x="3408" y="3072"/>
                <a:ext cx="1920" cy="960"/>
                <a:chOff x="3408" y="3216"/>
                <a:chExt cx="1920" cy="720"/>
              </a:xfrm>
            </p:grpSpPr>
            <p:sp>
              <p:nvSpPr>
                <p:cNvPr id="50400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1" name="Line 225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2" name="Group 226"/>
              <p:cNvGrpSpPr>
                <a:grpSpLocks/>
              </p:cNvGrpSpPr>
              <p:nvPr/>
            </p:nvGrpSpPr>
            <p:grpSpPr bwMode="auto">
              <a:xfrm>
                <a:off x="3408" y="3168"/>
                <a:ext cx="1920" cy="768"/>
                <a:chOff x="3408" y="3216"/>
                <a:chExt cx="1920" cy="720"/>
              </a:xfrm>
            </p:grpSpPr>
            <p:sp>
              <p:nvSpPr>
                <p:cNvPr id="50403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4" name="Line 228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5" name="Group 229"/>
              <p:cNvGrpSpPr>
                <a:grpSpLocks/>
              </p:cNvGrpSpPr>
              <p:nvPr/>
            </p:nvGrpSpPr>
            <p:grpSpPr bwMode="auto">
              <a:xfrm>
                <a:off x="3408" y="3264"/>
                <a:ext cx="1920" cy="576"/>
                <a:chOff x="3408" y="3216"/>
                <a:chExt cx="1920" cy="720"/>
              </a:xfrm>
            </p:grpSpPr>
            <p:sp>
              <p:nvSpPr>
                <p:cNvPr id="50406" name="Line 230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7" name="Line 231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8" name="Group 232"/>
              <p:cNvGrpSpPr>
                <a:grpSpLocks/>
              </p:cNvGrpSpPr>
              <p:nvPr/>
            </p:nvGrpSpPr>
            <p:grpSpPr bwMode="auto">
              <a:xfrm>
                <a:off x="3408" y="3360"/>
                <a:ext cx="1920" cy="384"/>
                <a:chOff x="3408" y="3216"/>
                <a:chExt cx="1920" cy="720"/>
              </a:xfrm>
            </p:grpSpPr>
            <p:sp>
              <p:nvSpPr>
                <p:cNvPr id="50409" name="Line 233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10" name="Line 234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0412" name="Rectangle 236"/>
            <p:cNvSpPr>
              <a:spLocks noChangeArrowheads="1"/>
            </p:cNvSpPr>
            <p:nvPr/>
          </p:nvSpPr>
          <p:spPr bwMode="auto">
            <a:xfrm>
              <a:off x="2840" y="2511"/>
              <a:ext cx="336" cy="1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413" name="Rectangle 237"/>
          <p:cNvSpPr>
            <a:spLocks noChangeArrowheads="1"/>
          </p:cNvSpPr>
          <p:nvPr/>
        </p:nvSpPr>
        <p:spPr bwMode="auto">
          <a:xfrm>
            <a:off x="6019800" y="5000625"/>
            <a:ext cx="533400" cy="1857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418" name="Rectangle 242"/>
          <p:cNvSpPr>
            <a:spLocks noChangeArrowheads="1"/>
          </p:cNvSpPr>
          <p:nvPr/>
        </p:nvSpPr>
        <p:spPr bwMode="auto">
          <a:xfrm>
            <a:off x="762000" y="1066800"/>
            <a:ext cx="27892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Parallel rays converge</a:t>
            </a:r>
          </a:p>
          <a:p>
            <a:r>
              <a:rPr lang="en-US" sz="2000">
                <a:latin typeface="Chalkboard" charset="0"/>
              </a:rPr>
              <a:t>at the focal plane</a:t>
            </a:r>
          </a:p>
        </p:txBody>
      </p:sp>
      <p:sp>
        <p:nvSpPr>
          <p:cNvPr id="50419" name="Rectangle 243"/>
          <p:cNvSpPr>
            <a:spLocks noChangeArrowheads="1"/>
          </p:cNvSpPr>
          <p:nvPr/>
        </p:nvSpPr>
        <p:spPr bwMode="auto">
          <a:xfrm>
            <a:off x="4830763" y="1068388"/>
            <a:ext cx="42037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that cross in the focal plane</a:t>
            </a:r>
          </a:p>
          <a:p>
            <a:r>
              <a:rPr lang="en-US" sz="2000">
                <a:latin typeface="Chalkboard" charset="0"/>
              </a:rPr>
              <a:t>end up parallel</a:t>
            </a:r>
          </a:p>
        </p:txBody>
      </p:sp>
      <p:sp>
        <p:nvSpPr>
          <p:cNvPr id="50420" name="Rectangle 244"/>
          <p:cNvSpPr>
            <a:spLocks noChangeArrowheads="1"/>
          </p:cNvSpPr>
          <p:nvPr/>
        </p:nvSpPr>
        <p:spPr bwMode="auto">
          <a:xfrm>
            <a:off x="1752600" y="3962400"/>
            <a:ext cx="54752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through the lens center are unaffected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Imaging</a:t>
            </a:r>
          </a:p>
        </p:txBody>
      </p:sp>
      <p:sp>
        <p:nvSpPr>
          <p:cNvPr id="15428" name="Rectangle 68"/>
          <p:cNvSpPr>
            <a:spLocks noChangeArrowheads="1"/>
          </p:cNvSpPr>
          <p:nvPr/>
        </p:nvSpPr>
        <p:spPr bwMode="auto">
          <a:xfrm>
            <a:off x="3149600" y="1397000"/>
            <a:ext cx="304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</a:p>
        </p:txBody>
      </p:sp>
      <p:sp>
        <p:nvSpPr>
          <p:cNvPr id="15435" name="Rectangle 75"/>
          <p:cNvSpPr>
            <a:spLocks noChangeArrowheads="1"/>
          </p:cNvSpPr>
          <p:nvPr/>
        </p:nvSpPr>
        <p:spPr bwMode="auto">
          <a:xfrm>
            <a:off x="533400" y="5086350"/>
            <a:ext cx="172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The lens law:</a:t>
            </a:r>
          </a:p>
        </p:txBody>
      </p:sp>
      <p:grpSp>
        <p:nvGrpSpPr>
          <p:cNvPr id="15494" name="Group 134"/>
          <p:cNvGrpSpPr>
            <a:grpSpLocks/>
          </p:cNvGrpSpPr>
          <p:nvPr/>
        </p:nvGrpSpPr>
        <p:grpSpPr bwMode="auto">
          <a:xfrm>
            <a:off x="2286000" y="4835525"/>
            <a:ext cx="1905000" cy="914400"/>
            <a:chOff x="912" y="2405"/>
            <a:chExt cx="1200" cy="576"/>
          </a:xfrm>
        </p:grpSpPr>
        <p:sp>
          <p:nvSpPr>
            <p:cNvPr id="15438" name="AutoShape 78"/>
            <p:cNvSpPr>
              <a:spLocks noChangeArrowheads="1"/>
            </p:cNvSpPr>
            <p:nvPr/>
          </p:nvSpPr>
          <p:spPr bwMode="auto">
            <a:xfrm>
              <a:off x="912" y="2405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36" name="Object 76"/>
            <p:cNvGraphicFramePr>
              <a:graphicFrameLocks noChangeAspect="1"/>
            </p:cNvGraphicFramePr>
            <p:nvPr/>
          </p:nvGraphicFramePr>
          <p:xfrm>
            <a:off x="1104" y="2479"/>
            <a:ext cx="816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0" name="Equation" r:id="rId4" imgW="774700" imgH="406400" progId="Equation.3">
                    <p:embed/>
                  </p:oleObj>
                </mc:Choice>
                <mc:Fallback>
                  <p:oleObj name="Equation" r:id="rId4" imgW="774700" imgH="406400" progId="Equation.3">
                    <p:embed/>
                    <p:pic>
                      <p:nvPicPr>
                        <p:cNvPr id="0" name="Picture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79"/>
                          <a:ext cx="816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419" name="Rectangle 59"/>
          <p:cNvSpPr>
            <a:spLocks noChangeArrowheads="1"/>
          </p:cNvSpPr>
          <p:nvPr/>
        </p:nvSpPr>
        <p:spPr bwMode="auto">
          <a:xfrm>
            <a:off x="8001000" y="1541463"/>
            <a:ext cx="9906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15440" name="Rectangle 80"/>
          <p:cNvSpPr>
            <a:spLocks noChangeArrowheads="1"/>
          </p:cNvSpPr>
          <p:nvPr/>
        </p:nvSpPr>
        <p:spPr bwMode="auto">
          <a:xfrm>
            <a:off x="5105400" y="5086350"/>
            <a:ext cx="17986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Magnification:</a:t>
            </a:r>
          </a:p>
        </p:txBody>
      </p:sp>
      <p:grpSp>
        <p:nvGrpSpPr>
          <p:cNvPr id="15495" name="Group 135"/>
          <p:cNvGrpSpPr>
            <a:grpSpLocks/>
          </p:cNvGrpSpPr>
          <p:nvPr/>
        </p:nvGrpSpPr>
        <p:grpSpPr bwMode="auto">
          <a:xfrm>
            <a:off x="6934200" y="4835525"/>
            <a:ext cx="1905000" cy="914400"/>
            <a:chOff x="3414" y="2400"/>
            <a:chExt cx="1200" cy="576"/>
          </a:xfrm>
        </p:grpSpPr>
        <p:sp>
          <p:nvSpPr>
            <p:cNvPr id="15439" name="AutoShape 79"/>
            <p:cNvSpPr>
              <a:spLocks noChangeArrowheads="1"/>
            </p:cNvSpPr>
            <p:nvPr/>
          </p:nvSpPr>
          <p:spPr bwMode="auto">
            <a:xfrm>
              <a:off x="3414" y="2400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41" name="Object 81"/>
            <p:cNvGraphicFramePr>
              <a:graphicFrameLocks noChangeAspect="1"/>
            </p:cNvGraphicFramePr>
            <p:nvPr/>
          </p:nvGraphicFramePr>
          <p:xfrm>
            <a:off x="3586" y="2474"/>
            <a:ext cx="856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1" name="Equation" r:id="rId6" imgW="812800" imgH="406400" progId="Equation.3">
                    <p:embed/>
                  </p:oleObj>
                </mc:Choice>
                <mc:Fallback>
                  <p:oleObj name="Equation" r:id="rId6" imgW="812800" imgH="406400" progId="Equation.3">
                    <p:embed/>
                    <p:pic>
                      <p:nvPicPr>
                        <p:cNvPr id="0" name="Picture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6" y="2474"/>
                          <a:ext cx="856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4" name="Freeform 4"/>
          <p:cNvSpPr>
            <a:spLocks/>
          </p:cNvSpPr>
          <p:nvPr/>
        </p:nvSpPr>
        <p:spPr bwMode="auto">
          <a:xfrm>
            <a:off x="3100388" y="1863725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1295400" y="2579688"/>
            <a:ext cx="7162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Freeform 43"/>
          <p:cNvSpPr>
            <a:spLocks/>
          </p:cNvSpPr>
          <p:nvPr/>
        </p:nvSpPr>
        <p:spPr bwMode="auto">
          <a:xfrm>
            <a:off x="1295400" y="1925638"/>
            <a:ext cx="7162800" cy="1300162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248" y="0"/>
              </a:cxn>
              <a:cxn ang="0">
                <a:pos x="4512" y="480"/>
              </a:cxn>
              <a:cxn ang="0">
                <a:pos x="1248" y="955"/>
              </a:cxn>
              <a:cxn ang="0">
                <a:pos x="0" y="480"/>
              </a:cxn>
            </a:cxnLst>
            <a:rect l="0" t="0" r="r" b="b"/>
            <a:pathLst>
              <a:path w="4512" h="955">
                <a:moveTo>
                  <a:pt x="0" y="480"/>
                </a:moveTo>
                <a:lnTo>
                  <a:pt x="1248" y="0"/>
                </a:lnTo>
                <a:lnTo>
                  <a:pt x="4512" y="480"/>
                </a:lnTo>
                <a:lnTo>
                  <a:pt x="1248" y="955"/>
                </a:lnTo>
                <a:lnTo>
                  <a:pt x="0" y="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 flipH="1">
            <a:off x="1295400" y="365283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1" name="Rectangle 71"/>
          <p:cNvSpPr>
            <a:spLocks noChangeArrowheads="1"/>
          </p:cNvSpPr>
          <p:nvPr/>
        </p:nvSpPr>
        <p:spPr bwMode="auto">
          <a:xfrm>
            <a:off x="19812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1</a:t>
            </a:r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 flipH="1">
            <a:off x="3276600" y="3652838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3" name="Rectangle 73"/>
          <p:cNvSpPr>
            <a:spLocks noChangeArrowheads="1"/>
          </p:cNvSpPr>
          <p:nvPr/>
        </p:nvSpPr>
        <p:spPr bwMode="auto">
          <a:xfrm>
            <a:off x="56388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2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62000" y="1795463"/>
            <a:ext cx="9906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 flipV="1">
            <a:off x="1287463" y="2314575"/>
            <a:ext cx="0" cy="522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1" name="Freeform 61"/>
          <p:cNvSpPr>
            <a:spLocks/>
          </p:cNvSpPr>
          <p:nvPr/>
        </p:nvSpPr>
        <p:spPr bwMode="auto">
          <a:xfrm>
            <a:off x="8462963" y="1905000"/>
            <a:ext cx="1587" cy="1335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81"/>
              </a:cxn>
            </a:cxnLst>
            <a:rect l="0" t="0" r="r" b="b"/>
            <a:pathLst>
              <a:path w="1" h="981">
                <a:moveTo>
                  <a:pt x="0" y="0"/>
                </a:moveTo>
                <a:lnTo>
                  <a:pt x="0" y="981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Rectangle 62"/>
          <p:cNvSpPr>
            <a:spLocks noChangeArrowheads="1"/>
          </p:cNvSpPr>
          <p:nvPr/>
        </p:nvSpPr>
        <p:spPr bwMode="auto">
          <a:xfrm>
            <a:off x="762000" y="2449513"/>
            <a:ext cx="5334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1</a:t>
            </a:r>
            <a:endParaRPr lang="en-US" sz="1800">
              <a:latin typeface="Helvetica Neue" charset="0"/>
            </a:endParaRPr>
          </a:p>
        </p:txBody>
      </p:sp>
      <p:grpSp>
        <p:nvGrpSpPr>
          <p:cNvPr id="15453" name="Group 93"/>
          <p:cNvGrpSpPr>
            <a:grpSpLocks/>
          </p:cNvGrpSpPr>
          <p:nvPr/>
        </p:nvGrpSpPr>
        <p:grpSpPr bwMode="auto">
          <a:xfrm>
            <a:off x="1295400" y="1905000"/>
            <a:ext cx="7167563" cy="1320800"/>
            <a:chOff x="816" y="1232"/>
            <a:chExt cx="4515" cy="971"/>
          </a:xfrm>
        </p:grpSpPr>
        <p:sp>
          <p:nvSpPr>
            <p:cNvPr id="15446" name="Freeform 86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7" name="Freeform 87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4" name="Group 94"/>
          <p:cNvGrpSpPr>
            <a:grpSpLocks/>
          </p:cNvGrpSpPr>
          <p:nvPr/>
        </p:nvGrpSpPr>
        <p:grpSpPr bwMode="auto">
          <a:xfrm flipV="1">
            <a:off x="1295400" y="1927225"/>
            <a:ext cx="7167563" cy="1322388"/>
            <a:chOff x="816" y="1232"/>
            <a:chExt cx="4515" cy="971"/>
          </a:xfrm>
        </p:grpSpPr>
        <p:sp>
          <p:nvSpPr>
            <p:cNvPr id="15455" name="Freeform 95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56" name="Freeform 96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1287463" y="2919413"/>
            <a:ext cx="0" cy="908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3284538" y="3405188"/>
            <a:ext cx="0" cy="414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475663" y="3340100"/>
            <a:ext cx="0" cy="465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02" name="Rectangle 142"/>
          <p:cNvSpPr>
            <a:spLocks noChangeArrowheads="1"/>
          </p:cNvSpPr>
          <p:nvPr/>
        </p:nvSpPr>
        <p:spPr bwMode="auto">
          <a:xfrm>
            <a:off x="8534400" y="2379663"/>
            <a:ext cx="4572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2</a:t>
            </a:r>
            <a:endParaRPr lang="en-US" sz="1800">
              <a:latin typeface="Helvetica Ne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5872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Dispersion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1220" y="1186118"/>
            <a:ext cx="5888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Refractive index is wavelength dependent</a:t>
            </a:r>
            <a:endParaRPr lang="en-US" sz="2400" dirty="0">
              <a:latin typeface="+mj-lt"/>
            </a:endParaRPr>
          </a:p>
        </p:txBody>
      </p:sp>
      <p:pic>
        <p:nvPicPr>
          <p:cNvPr id="58370" name="Picture 2" descr="File:Prism rainbow schem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23" y="2238233"/>
            <a:ext cx="6894944" cy="43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8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arm2.staticflickr.com/1044/1353136448_c53982d8ce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14400"/>
            <a:ext cx="912480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76200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Dispersion</a:t>
            </a:r>
          </a:p>
        </p:txBody>
      </p:sp>
    </p:spTree>
    <p:extLst>
      <p:ext uri="{BB962C8B-B14F-4D97-AF65-F5344CB8AC3E}">
        <p14:creationId xmlns:p14="http://schemas.microsoft.com/office/powerpoint/2010/main" val="38856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7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Diffraction and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7481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381000" y="4876800"/>
            <a:ext cx="2819400" cy="1555750"/>
            <a:chOff x="768" y="576"/>
            <a:chExt cx="1776" cy="980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624"/>
              <a:ext cx="1739" cy="932"/>
            </a:xfrm>
            <a:prstGeom prst="rect">
              <a:avLst/>
            </a:prstGeom>
            <a:noFill/>
          </p:spPr>
        </p:pic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1824" y="576"/>
              <a:ext cx="720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40" name="Group 12"/>
          <p:cNvGrpSpPr>
            <a:grpSpLocks/>
          </p:cNvGrpSpPr>
          <p:nvPr/>
        </p:nvGrpSpPr>
        <p:grpSpPr bwMode="auto">
          <a:xfrm>
            <a:off x="2514600" y="3124200"/>
            <a:ext cx="2533650" cy="2855913"/>
            <a:chOff x="3780" y="1536"/>
            <a:chExt cx="1212" cy="1463"/>
          </a:xfrm>
        </p:grpSpPr>
        <p:pic>
          <p:nvPicPr>
            <p:cNvPr id="481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0" y="1536"/>
              <a:ext cx="1167" cy="1463"/>
            </a:xfrm>
            <a:prstGeom prst="rect">
              <a:avLst/>
            </a:prstGeom>
            <a:noFill/>
          </p:spPr>
        </p:pic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4272" y="1920"/>
              <a:ext cx="720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7" name="Group 9"/>
          <p:cNvGrpSpPr>
            <a:grpSpLocks/>
          </p:cNvGrpSpPr>
          <p:nvPr/>
        </p:nvGrpSpPr>
        <p:grpSpPr bwMode="auto">
          <a:xfrm>
            <a:off x="4419600" y="3048000"/>
            <a:ext cx="2986088" cy="3586163"/>
            <a:chOff x="1056" y="1632"/>
            <a:chExt cx="1881" cy="2259"/>
          </a:xfrm>
        </p:grpSpPr>
        <p:pic>
          <p:nvPicPr>
            <p:cNvPr id="4813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6" y="1632"/>
              <a:ext cx="1881" cy="2259"/>
            </a:xfrm>
            <a:prstGeom prst="rect">
              <a:avLst/>
            </a:prstGeom>
            <a:noFill/>
          </p:spPr>
        </p:pic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1728" y="1824"/>
              <a:ext cx="1200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200400"/>
            <a:ext cx="258127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The Light Microscope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685800" y="12192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Four centuries of history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Vibrant current development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One of the most widely used research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sp>
        <p:nvSpPr>
          <p:cNvPr id="4" name="Freeform 59"/>
          <p:cNvSpPr>
            <a:spLocks/>
          </p:cNvSpPr>
          <p:nvPr/>
        </p:nvSpPr>
        <p:spPr bwMode="auto">
          <a:xfrm>
            <a:off x="974254" y="1895173"/>
            <a:ext cx="1244599" cy="365577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23453" y="2428573"/>
            <a:ext cx="0" cy="2514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04453" y="2428573"/>
            <a:ext cx="0" cy="2514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85453" y="2428573"/>
            <a:ext cx="0" cy="2514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66453" y="2428573"/>
            <a:ext cx="0" cy="2514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7453" y="2428573"/>
            <a:ext cx="0" cy="2514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23653" y="2375233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23653" y="3800173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5400000">
            <a:off x="2523652" y="3471084"/>
            <a:ext cx="429580" cy="429578"/>
          </a:xfrm>
          <a:prstGeom prst="arc">
            <a:avLst>
              <a:gd name="adj1" fmla="val 10766625"/>
              <a:gd name="adj2" fmla="val 21530115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400000">
            <a:off x="2142650" y="3114376"/>
            <a:ext cx="1143000" cy="1142994"/>
          </a:xfrm>
          <a:prstGeom prst="arc">
            <a:avLst>
              <a:gd name="adj1" fmla="val 10766625"/>
              <a:gd name="adj2" fmla="val 21530115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1769270" y="2733378"/>
            <a:ext cx="1905000" cy="1904990"/>
          </a:xfrm>
          <a:prstGeom prst="arc">
            <a:avLst>
              <a:gd name="adj1" fmla="val 10766625"/>
              <a:gd name="adj2" fmla="val 21530115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5400000">
            <a:off x="1380636" y="2352368"/>
            <a:ext cx="2667024" cy="2667010"/>
          </a:xfrm>
          <a:prstGeom prst="arc">
            <a:avLst>
              <a:gd name="adj1" fmla="val 10766625"/>
              <a:gd name="adj2" fmla="val 21530115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5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pic>
        <p:nvPicPr>
          <p:cNvPr id="93186" name="Picture 2" descr="http://2.bp.blogspot.com/_rTy5GLW5Qaw/TDTI4yxo63I/AAAAAAAAADY/pxy4ht-ouG4/s1600/beach+diffra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14" y="1595627"/>
            <a:ext cx="4762500" cy="3171826"/>
          </a:xfrm>
          <a:prstGeom prst="rect">
            <a:avLst/>
          </a:prstGeom>
          <a:noFill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7285" y="1634960"/>
            <a:ext cx="3571875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395785" y="5882185"/>
            <a:ext cx="835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See “Teaching Waves with Google Earth” </a:t>
            </a:r>
            <a:r>
              <a:rPr lang="en-US" dirty="0" smtClean="0">
                <a:hlinkClick r:id="rId5"/>
              </a:rPr>
              <a:t>http://arxiv.org/pdf/1201.0001v1.pdf</a:t>
            </a:r>
            <a:r>
              <a:rPr lang="en-US" dirty="0" smtClean="0"/>
              <a:t> for more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2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pic>
        <p:nvPicPr>
          <p:cNvPr id="8" name="W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57200" y="1219200"/>
            <a:ext cx="4876800" cy="2438400"/>
          </a:xfrm>
          <a:prstGeom prst="rect">
            <a:avLst/>
          </a:prstGeom>
        </p:spPr>
      </p:pic>
      <p:pic>
        <p:nvPicPr>
          <p:cNvPr id="9" name="W1+W2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57200" y="3962400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Constructive interference</a:t>
            </a:r>
            <a:endParaRPr lang="en-US" dirty="0"/>
          </a:p>
        </p:txBody>
      </p:sp>
      <p:sp>
        <p:nvSpPr>
          <p:cNvPr id="255" name="Freeform 61"/>
          <p:cNvSpPr>
            <a:spLocks/>
          </p:cNvSpPr>
          <p:nvPr/>
        </p:nvSpPr>
        <p:spPr bwMode="auto">
          <a:xfrm>
            <a:off x="596899" y="2754821"/>
            <a:ext cx="2908301" cy="597979"/>
          </a:xfrm>
          <a:custGeom>
            <a:avLst/>
            <a:gdLst>
              <a:gd name="T0" fmla="*/ 9 w 585"/>
              <a:gd name="T1" fmla="*/ 26 h 119"/>
              <a:gd name="T2" fmla="*/ 21 w 585"/>
              <a:gd name="T3" fmla="*/ 9 h 119"/>
              <a:gd name="T4" fmla="*/ 33 w 585"/>
              <a:gd name="T5" fmla="*/ 0 h 119"/>
              <a:gd name="T6" fmla="*/ 45 w 585"/>
              <a:gd name="T7" fmla="*/ 1 h 119"/>
              <a:gd name="T8" fmla="*/ 57 w 585"/>
              <a:gd name="T9" fmla="*/ 11 h 119"/>
              <a:gd name="T10" fmla="*/ 69 w 585"/>
              <a:gd name="T11" fmla="*/ 29 h 119"/>
              <a:gd name="T12" fmla="*/ 81 w 585"/>
              <a:gd name="T13" fmla="*/ 51 h 119"/>
              <a:gd name="T14" fmla="*/ 93 w 585"/>
              <a:gd name="T15" fmla="*/ 75 h 119"/>
              <a:gd name="T16" fmla="*/ 105 w 585"/>
              <a:gd name="T17" fmla="*/ 96 h 119"/>
              <a:gd name="T18" fmla="*/ 117 w 585"/>
              <a:gd name="T19" fmla="*/ 112 h 119"/>
              <a:gd name="T20" fmla="*/ 129 w 585"/>
              <a:gd name="T21" fmla="*/ 119 h 119"/>
              <a:gd name="T22" fmla="*/ 141 w 585"/>
              <a:gd name="T23" fmla="*/ 117 h 119"/>
              <a:gd name="T24" fmla="*/ 154 w 585"/>
              <a:gd name="T25" fmla="*/ 106 h 119"/>
              <a:gd name="T26" fmla="*/ 166 w 585"/>
              <a:gd name="T27" fmla="*/ 87 h 119"/>
              <a:gd name="T28" fmla="*/ 178 w 585"/>
              <a:gd name="T29" fmla="*/ 64 h 119"/>
              <a:gd name="T30" fmla="*/ 190 w 585"/>
              <a:gd name="T31" fmla="*/ 41 h 119"/>
              <a:gd name="T32" fmla="*/ 202 w 585"/>
              <a:gd name="T33" fmla="*/ 20 h 119"/>
              <a:gd name="T34" fmla="*/ 214 w 585"/>
              <a:gd name="T35" fmla="*/ 6 h 119"/>
              <a:gd name="T36" fmla="*/ 226 w 585"/>
              <a:gd name="T37" fmla="*/ 0 h 119"/>
              <a:gd name="T38" fmla="*/ 238 w 585"/>
              <a:gd name="T39" fmla="*/ 3 h 119"/>
              <a:gd name="T40" fmla="*/ 250 w 585"/>
              <a:gd name="T41" fmla="*/ 15 h 119"/>
              <a:gd name="T42" fmla="*/ 262 w 585"/>
              <a:gd name="T43" fmla="*/ 35 h 119"/>
              <a:gd name="T44" fmla="*/ 274 w 585"/>
              <a:gd name="T45" fmla="*/ 58 h 119"/>
              <a:gd name="T46" fmla="*/ 286 w 585"/>
              <a:gd name="T47" fmla="*/ 81 h 119"/>
              <a:gd name="T48" fmla="*/ 298 w 585"/>
              <a:gd name="T49" fmla="*/ 101 h 119"/>
              <a:gd name="T50" fmla="*/ 311 w 585"/>
              <a:gd name="T51" fmla="*/ 115 h 119"/>
              <a:gd name="T52" fmla="*/ 323 w 585"/>
              <a:gd name="T53" fmla="*/ 119 h 119"/>
              <a:gd name="T54" fmla="*/ 335 w 585"/>
              <a:gd name="T55" fmla="*/ 115 h 119"/>
              <a:gd name="T56" fmla="*/ 347 w 585"/>
              <a:gd name="T57" fmla="*/ 101 h 119"/>
              <a:gd name="T58" fmla="*/ 359 w 585"/>
              <a:gd name="T59" fmla="*/ 81 h 119"/>
              <a:gd name="T60" fmla="*/ 371 w 585"/>
              <a:gd name="T61" fmla="*/ 57 h 119"/>
              <a:gd name="T62" fmla="*/ 383 w 585"/>
              <a:gd name="T63" fmla="*/ 34 h 119"/>
              <a:gd name="T64" fmla="*/ 395 w 585"/>
              <a:gd name="T65" fmla="*/ 15 h 119"/>
              <a:gd name="T66" fmla="*/ 407 w 585"/>
              <a:gd name="T67" fmla="*/ 3 h 119"/>
              <a:gd name="T68" fmla="*/ 419 w 585"/>
              <a:gd name="T69" fmla="*/ 0 h 119"/>
              <a:gd name="T70" fmla="*/ 431 w 585"/>
              <a:gd name="T71" fmla="*/ 6 h 119"/>
              <a:gd name="T72" fmla="*/ 443 w 585"/>
              <a:gd name="T73" fmla="*/ 20 h 119"/>
              <a:gd name="T74" fmla="*/ 456 w 585"/>
              <a:gd name="T75" fmla="*/ 41 h 119"/>
              <a:gd name="T76" fmla="*/ 468 w 585"/>
              <a:gd name="T77" fmla="*/ 65 h 119"/>
              <a:gd name="T78" fmla="*/ 480 w 585"/>
              <a:gd name="T79" fmla="*/ 88 h 119"/>
              <a:gd name="T80" fmla="*/ 492 w 585"/>
              <a:gd name="T81" fmla="*/ 106 h 119"/>
              <a:gd name="T82" fmla="*/ 504 w 585"/>
              <a:gd name="T83" fmla="*/ 117 h 119"/>
              <a:gd name="T84" fmla="*/ 516 w 585"/>
              <a:gd name="T85" fmla="*/ 119 h 119"/>
              <a:gd name="T86" fmla="*/ 528 w 585"/>
              <a:gd name="T87" fmla="*/ 112 h 119"/>
              <a:gd name="T88" fmla="*/ 540 w 585"/>
              <a:gd name="T89" fmla="*/ 96 h 119"/>
              <a:gd name="T90" fmla="*/ 552 w 585"/>
              <a:gd name="T91" fmla="*/ 74 h 119"/>
              <a:gd name="T92" fmla="*/ 564 w 585"/>
              <a:gd name="T93" fmla="*/ 51 h 119"/>
              <a:gd name="T94" fmla="*/ 576 w 585"/>
              <a:gd name="T95" fmla="*/ 2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85" h="119">
                <a:moveTo>
                  <a:pt x="0" y="42"/>
                </a:moveTo>
                <a:lnTo>
                  <a:pt x="3" y="36"/>
                </a:lnTo>
                <a:lnTo>
                  <a:pt x="6" y="31"/>
                </a:lnTo>
                <a:lnTo>
                  <a:pt x="9" y="26"/>
                </a:lnTo>
                <a:lnTo>
                  <a:pt x="12" y="21"/>
                </a:lnTo>
                <a:lnTo>
                  <a:pt x="15" y="16"/>
                </a:lnTo>
                <a:lnTo>
                  <a:pt x="18" y="13"/>
                </a:lnTo>
                <a:lnTo>
                  <a:pt x="21" y="9"/>
                </a:lnTo>
                <a:lnTo>
                  <a:pt x="24" y="6"/>
                </a:lnTo>
                <a:lnTo>
                  <a:pt x="27" y="4"/>
                </a:lnTo>
                <a:lnTo>
                  <a:pt x="30" y="2"/>
                </a:lnTo>
                <a:lnTo>
                  <a:pt x="33" y="0"/>
                </a:lnTo>
                <a:lnTo>
                  <a:pt x="36" y="0"/>
                </a:lnTo>
                <a:lnTo>
                  <a:pt x="39" y="0"/>
                </a:lnTo>
                <a:lnTo>
                  <a:pt x="42" y="0"/>
                </a:lnTo>
                <a:lnTo>
                  <a:pt x="45" y="1"/>
                </a:lnTo>
                <a:lnTo>
                  <a:pt x="48" y="3"/>
                </a:lnTo>
                <a:lnTo>
                  <a:pt x="51" y="5"/>
                </a:lnTo>
                <a:lnTo>
                  <a:pt x="54" y="8"/>
                </a:lnTo>
                <a:lnTo>
                  <a:pt x="57" y="11"/>
                </a:lnTo>
                <a:lnTo>
                  <a:pt x="60" y="15"/>
                </a:lnTo>
                <a:lnTo>
                  <a:pt x="63" y="19"/>
                </a:lnTo>
                <a:lnTo>
                  <a:pt x="66" y="24"/>
                </a:lnTo>
                <a:lnTo>
                  <a:pt x="69" y="29"/>
                </a:lnTo>
                <a:lnTo>
                  <a:pt x="72" y="34"/>
                </a:lnTo>
                <a:lnTo>
                  <a:pt x="75" y="39"/>
                </a:lnTo>
                <a:lnTo>
                  <a:pt x="78" y="45"/>
                </a:lnTo>
                <a:lnTo>
                  <a:pt x="81" y="51"/>
                </a:lnTo>
                <a:lnTo>
                  <a:pt x="84" y="57"/>
                </a:lnTo>
                <a:lnTo>
                  <a:pt x="87" y="63"/>
                </a:lnTo>
                <a:lnTo>
                  <a:pt x="90" y="69"/>
                </a:lnTo>
                <a:lnTo>
                  <a:pt x="93" y="75"/>
                </a:lnTo>
                <a:lnTo>
                  <a:pt x="96" y="81"/>
                </a:lnTo>
                <a:lnTo>
                  <a:pt x="99" y="86"/>
                </a:lnTo>
                <a:lnTo>
                  <a:pt x="102" y="91"/>
                </a:lnTo>
                <a:lnTo>
                  <a:pt x="105" y="96"/>
                </a:lnTo>
                <a:lnTo>
                  <a:pt x="108" y="101"/>
                </a:lnTo>
                <a:lnTo>
                  <a:pt x="111" y="105"/>
                </a:lnTo>
                <a:lnTo>
                  <a:pt x="114" y="109"/>
                </a:lnTo>
                <a:lnTo>
                  <a:pt x="117" y="112"/>
                </a:lnTo>
                <a:lnTo>
                  <a:pt x="120" y="114"/>
                </a:lnTo>
                <a:lnTo>
                  <a:pt x="123" y="117"/>
                </a:lnTo>
                <a:lnTo>
                  <a:pt x="126" y="118"/>
                </a:lnTo>
                <a:lnTo>
                  <a:pt x="129" y="119"/>
                </a:lnTo>
                <a:lnTo>
                  <a:pt x="132" y="119"/>
                </a:lnTo>
                <a:lnTo>
                  <a:pt x="135" y="119"/>
                </a:lnTo>
                <a:lnTo>
                  <a:pt x="138" y="118"/>
                </a:lnTo>
                <a:lnTo>
                  <a:pt x="141" y="117"/>
                </a:lnTo>
                <a:lnTo>
                  <a:pt x="144" y="115"/>
                </a:lnTo>
                <a:lnTo>
                  <a:pt x="147" y="113"/>
                </a:lnTo>
                <a:lnTo>
                  <a:pt x="151" y="109"/>
                </a:lnTo>
                <a:lnTo>
                  <a:pt x="154" y="106"/>
                </a:lnTo>
                <a:lnTo>
                  <a:pt x="157" y="102"/>
                </a:lnTo>
                <a:lnTo>
                  <a:pt x="160" y="97"/>
                </a:lnTo>
                <a:lnTo>
                  <a:pt x="163" y="93"/>
                </a:lnTo>
                <a:lnTo>
                  <a:pt x="166" y="87"/>
                </a:lnTo>
                <a:lnTo>
                  <a:pt x="169" y="82"/>
                </a:lnTo>
                <a:lnTo>
                  <a:pt x="172" y="76"/>
                </a:lnTo>
                <a:lnTo>
                  <a:pt x="175" y="70"/>
                </a:lnTo>
                <a:lnTo>
                  <a:pt x="178" y="64"/>
                </a:lnTo>
                <a:lnTo>
                  <a:pt x="181" y="58"/>
                </a:lnTo>
                <a:lnTo>
                  <a:pt x="184" y="53"/>
                </a:lnTo>
                <a:lnTo>
                  <a:pt x="187" y="47"/>
                </a:lnTo>
                <a:lnTo>
                  <a:pt x="190" y="41"/>
                </a:lnTo>
                <a:lnTo>
                  <a:pt x="193" y="35"/>
                </a:lnTo>
                <a:lnTo>
                  <a:pt x="196" y="30"/>
                </a:lnTo>
                <a:lnTo>
                  <a:pt x="199" y="25"/>
                </a:lnTo>
                <a:lnTo>
                  <a:pt x="202" y="20"/>
                </a:lnTo>
                <a:lnTo>
                  <a:pt x="205" y="16"/>
                </a:lnTo>
                <a:lnTo>
                  <a:pt x="208" y="12"/>
                </a:lnTo>
                <a:lnTo>
                  <a:pt x="211" y="8"/>
                </a:lnTo>
                <a:lnTo>
                  <a:pt x="214" y="6"/>
                </a:lnTo>
                <a:lnTo>
                  <a:pt x="217" y="3"/>
                </a:lnTo>
                <a:lnTo>
                  <a:pt x="220" y="1"/>
                </a:lnTo>
                <a:lnTo>
                  <a:pt x="223" y="0"/>
                </a:lnTo>
                <a:lnTo>
                  <a:pt x="226" y="0"/>
                </a:lnTo>
                <a:lnTo>
                  <a:pt x="229" y="0"/>
                </a:lnTo>
                <a:lnTo>
                  <a:pt x="232" y="0"/>
                </a:lnTo>
                <a:lnTo>
                  <a:pt x="235" y="1"/>
                </a:lnTo>
                <a:lnTo>
                  <a:pt x="238" y="3"/>
                </a:lnTo>
                <a:lnTo>
                  <a:pt x="241" y="5"/>
                </a:lnTo>
                <a:lnTo>
                  <a:pt x="244" y="8"/>
                </a:lnTo>
                <a:lnTo>
                  <a:pt x="247" y="12"/>
                </a:lnTo>
                <a:lnTo>
                  <a:pt x="250" y="15"/>
                </a:lnTo>
                <a:lnTo>
                  <a:pt x="253" y="20"/>
                </a:lnTo>
                <a:lnTo>
                  <a:pt x="256" y="24"/>
                </a:lnTo>
                <a:lnTo>
                  <a:pt x="259" y="29"/>
                </a:lnTo>
                <a:lnTo>
                  <a:pt x="262" y="35"/>
                </a:lnTo>
                <a:lnTo>
                  <a:pt x="265" y="40"/>
                </a:lnTo>
                <a:lnTo>
                  <a:pt x="268" y="46"/>
                </a:lnTo>
                <a:lnTo>
                  <a:pt x="271" y="52"/>
                </a:lnTo>
                <a:lnTo>
                  <a:pt x="274" y="58"/>
                </a:lnTo>
                <a:lnTo>
                  <a:pt x="277" y="64"/>
                </a:lnTo>
                <a:lnTo>
                  <a:pt x="280" y="70"/>
                </a:lnTo>
                <a:lnTo>
                  <a:pt x="283" y="76"/>
                </a:lnTo>
                <a:lnTo>
                  <a:pt x="286" y="81"/>
                </a:lnTo>
                <a:lnTo>
                  <a:pt x="289" y="87"/>
                </a:lnTo>
                <a:lnTo>
                  <a:pt x="292" y="92"/>
                </a:lnTo>
                <a:lnTo>
                  <a:pt x="295" y="97"/>
                </a:lnTo>
                <a:lnTo>
                  <a:pt x="298" y="101"/>
                </a:lnTo>
                <a:lnTo>
                  <a:pt x="302" y="106"/>
                </a:lnTo>
                <a:lnTo>
                  <a:pt x="305" y="109"/>
                </a:lnTo>
                <a:lnTo>
                  <a:pt x="308" y="112"/>
                </a:lnTo>
                <a:lnTo>
                  <a:pt x="311" y="115"/>
                </a:lnTo>
                <a:lnTo>
                  <a:pt x="314" y="117"/>
                </a:lnTo>
                <a:lnTo>
                  <a:pt x="317" y="118"/>
                </a:lnTo>
                <a:lnTo>
                  <a:pt x="320" y="119"/>
                </a:lnTo>
                <a:lnTo>
                  <a:pt x="323" y="119"/>
                </a:lnTo>
                <a:lnTo>
                  <a:pt x="326" y="119"/>
                </a:lnTo>
                <a:lnTo>
                  <a:pt x="329" y="118"/>
                </a:lnTo>
                <a:lnTo>
                  <a:pt x="332" y="117"/>
                </a:lnTo>
                <a:lnTo>
                  <a:pt x="335" y="115"/>
                </a:lnTo>
                <a:lnTo>
                  <a:pt x="338" y="112"/>
                </a:lnTo>
                <a:lnTo>
                  <a:pt x="341" y="109"/>
                </a:lnTo>
                <a:lnTo>
                  <a:pt x="344" y="105"/>
                </a:lnTo>
                <a:lnTo>
                  <a:pt x="347" y="101"/>
                </a:lnTo>
                <a:lnTo>
                  <a:pt x="350" y="97"/>
                </a:lnTo>
                <a:lnTo>
                  <a:pt x="353" y="92"/>
                </a:lnTo>
                <a:lnTo>
                  <a:pt x="356" y="86"/>
                </a:lnTo>
                <a:lnTo>
                  <a:pt x="359" y="81"/>
                </a:lnTo>
                <a:lnTo>
                  <a:pt x="362" y="75"/>
                </a:lnTo>
                <a:lnTo>
                  <a:pt x="365" y="69"/>
                </a:lnTo>
                <a:lnTo>
                  <a:pt x="368" y="63"/>
                </a:lnTo>
                <a:lnTo>
                  <a:pt x="371" y="57"/>
                </a:lnTo>
                <a:lnTo>
                  <a:pt x="374" y="52"/>
                </a:lnTo>
                <a:lnTo>
                  <a:pt x="377" y="46"/>
                </a:lnTo>
                <a:lnTo>
                  <a:pt x="380" y="40"/>
                </a:lnTo>
                <a:lnTo>
                  <a:pt x="383" y="34"/>
                </a:lnTo>
                <a:lnTo>
                  <a:pt x="386" y="29"/>
                </a:lnTo>
                <a:lnTo>
                  <a:pt x="389" y="24"/>
                </a:lnTo>
                <a:lnTo>
                  <a:pt x="392" y="19"/>
                </a:lnTo>
                <a:lnTo>
                  <a:pt x="395" y="15"/>
                </a:lnTo>
                <a:lnTo>
                  <a:pt x="398" y="11"/>
                </a:lnTo>
                <a:lnTo>
                  <a:pt x="401" y="8"/>
                </a:lnTo>
                <a:lnTo>
                  <a:pt x="404" y="5"/>
                </a:lnTo>
                <a:lnTo>
                  <a:pt x="407" y="3"/>
                </a:lnTo>
                <a:lnTo>
                  <a:pt x="410" y="1"/>
                </a:lnTo>
                <a:lnTo>
                  <a:pt x="413" y="0"/>
                </a:lnTo>
                <a:lnTo>
                  <a:pt x="416" y="0"/>
                </a:lnTo>
                <a:lnTo>
                  <a:pt x="419" y="0"/>
                </a:lnTo>
                <a:lnTo>
                  <a:pt x="422" y="0"/>
                </a:lnTo>
                <a:lnTo>
                  <a:pt x="425" y="2"/>
                </a:lnTo>
                <a:lnTo>
                  <a:pt x="428" y="3"/>
                </a:lnTo>
                <a:lnTo>
                  <a:pt x="431" y="6"/>
                </a:lnTo>
                <a:lnTo>
                  <a:pt x="434" y="9"/>
                </a:lnTo>
                <a:lnTo>
                  <a:pt x="437" y="12"/>
                </a:lnTo>
                <a:lnTo>
                  <a:pt x="440" y="16"/>
                </a:lnTo>
                <a:lnTo>
                  <a:pt x="443" y="20"/>
                </a:lnTo>
                <a:lnTo>
                  <a:pt x="446" y="25"/>
                </a:lnTo>
                <a:lnTo>
                  <a:pt x="449" y="30"/>
                </a:lnTo>
                <a:lnTo>
                  <a:pt x="453" y="36"/>
                </a:lnTo>
                <a:lnTo>
                  <a:pt x="456" y="41"/>
                </a:lnTo>
                <a:lnTo>
                  <a:pt x="459" y="47"/>
                </a:lnTo>
                <a:lnTo>
                  <a:pt x="462" y="53"/>
                </a:lnTo>
                <a:lnTo>
                  <a:pt x="465" y="59"/>
                </a:lnTo>
                <a:lnTo>
                  <a:pt x="468" y="65"/>
                </a:lnTo>
                <a:lnTo>
                  <a:pt x="471" y="71"/>
                </a:lnTo>
                <a:lnTo>
                  <a:pt x="474" y="77"/>
                </a:lnTo>
                <a:lnTo>
                  <a:pt x="477" y="82"/>
                </a:lnTo>
                <a:lnTo>
                  <a:pt x="480" y="88"/>
                </a:lnTo>
                <a:lnTo>
                  <a:pt x="483" y="93"/>
                </a:lnTo>
                <a:lnTo>
                  <a:pt x="486" y="98"/>
                </a:lnTo>
                <a:lnTo>
                  <a:pt x="489" y="102"/>
                </a:lnTo>
                <a:lnTo>
                  <a:pt x="492" y="106"/>
                </a:lnTo>
                <a:lnTo>
                  <a:pt x="495" y="110"/>
                </a:lnTo>
                <a:lnTo>
                  <a:pt x="498" y="113"/>
                </a:lnTo>
                <a:lnTo>
                  <a:pt x="501" y="115"/>
                </a:lnTo>
                <a:lnTo>
                  <a:pt x="504" y="117"/>
                </a:lnTo>
                <a:lnTo>
                  <a:pt x="507" y="119"/>
                </a:lnTo>
                <a:lnTo>
                  <a:pt x="510" y="119"/>
                </a:lnTo>
                <a:lnTo>
                  <a:pt x="513" y="119"/>
                </a:lnTo>
                <a:lnTo>
                  <a:pt x="516" y="119"/>
                </a:lnTo>
                <a:lnTo>
                  <a:pt x="519" y="118"/>
                </a:lnTo>
                <a:lnTo>
                  <a:pt x="522" y="116"/>
                </a:lnTo>
                <a:lnTo>
                  <a:pt x="525" y="114"/>
                </a:lnTo>
                <a:lnTo>
                  <a:pt x="528" y="112"/>
                </a:lnTo>
                <a:lnTo>
                  <a:pt x="531" y="108"/>
                </a:lnTo>
                <a:lnTo>
                  <a:pt x="534" y="105"/>
                </a:lnTo>
                <a:lnTo>
                  <a:pt x="537" y="100"/>
                </a:lnTo>
                <a:lnTo>
                  <a:pt x="540" y="96"/>
                </a:lnTo>
                <a:lnTo>
                  <a:pt x="543" y="91"/>
                </a:lnTo>
                <a:lnTo>
                  <a:pt x="546" y="86"/>
                </a:lnTo>
                <a:lnTo>
                  <a:pt x="549" y="80"/>
                </a:lnTo>
                <a:lnTo>
                  <a:pt x="552" y="74"/>
                </a:lnTo>
                <a:lnTo>
                  <a:pt x="555" y="68"/>
                </a:lnTo>
                <a:lnTo>
                  <a:pt x="558" y="62"/>
                </a:lnTo>
                <a:lnTo>
                  <a:pt x="561" y="56"/>
                </a:lnTo>
                <a:lnTo>
                  <a:pt x="564" y="51"/>
                </a:lnTo>
                <a:lnTo>
                  <a:pt x="567" y="45"/>
                </a:lnTo>
                <a:lnTo>
                  <a:pt x="570" y="39"/>
                </a:lnTo>
                <a:lnTo>
                  <a:pt x="573" y="33"/>
                </a:lnTo>
                <a:lnTo>
                  <a:pt x="576" y="28"/>
                </a:lnTo>
                <a:lnTo>
                  <a:pt x="579" y="23"/>
                </a:lnTo>
                <a:lnTo>
                  <a:pt x="582" y="19"/>
                </a:lnTo>
                <a:lnTo>
                  <a:pt x="585" y="14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Freeform 146"/>
          <p:cNvSpPr>
            <a:spLocks/>
          </p:cNvSpPr>
          <p:nvPr/>
        </p:nvSpPr>
        <p:spPr bwMode="auto">
          <a:xfrm>
            <a:off x="596899" y="1295400"/>
            <a:ext cx="2908301" cy="597979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Freeform 229"/>
          <p:cNvSpPr>
            <a:spLocks/>
          </p:cNvSpPr>
          <p:nvPr/>
        </p:nvSpPr>
        <p:spPr bwMode="auto">
          <a:xfrm>
            <a:off x="596899" y="4724400"/>
            <a:ext cx="2908301" cy="1126659"/>
          </a:xfrm>
          <a:custGeom>
            <a:avLst/>
            <a:gdLst>
              <a:gd name="T0" fmla="*/ 8 w 570"/>
              <a:gd name="T1" fmla="*/ 34 h 119"/>
              <a:gd name="T2" fmla="*/ 20 w 570"/>
              <a:gd name="T3" fmla="*/ 15 h 119"/>
              <a:gd name="T4" fmla="*/ 32 w 570"/>
              <a:gd name="T5" fmla="*/ 3 h 119"/>
              <a:gd name="T6" fmla="*/ 44 w 570"/>
              <a:gd name="T7" fmla="*/ 0 h 119"/>
              <a:gd name="T8" fmla="*/ 55 w 570"/>
              <a:gd name="T9" fmla="*/ 7 h 119"/>
              <a:gd name="T10" fmla="*/ 67 w 570"/>
              <a:gd name="T11" fmla="*/ 22 h 119"/>
              <a:gd name="T12" fmla="*/ 79 w 570"/>
              <a:gd name="T13" fmla="*/ 42 h 119"/>
              <a:gd name="T14" fmla="*/ 91 w 570"/>
              <a:gd name="T15" fmla="*/ 66 h 119"/>
              <a:gd name="T16" fmla="*/ 102 w 570"/>
              <a:gd name="T17" fmla="*/ 88 h 119"/>
              <a:gd name="T18" fmla="*/ 114 w 570"/>
              <a:gd name="T19" fmla="*/ 106 h 119"/>
              <a:gd name="T20" fmla="*/ 126 w 570"/>
              <a:gd name="T21" fmla="*/ 117 h 119"/>
              <a:gd name="T22" fmla="*/ 138 w 570"/>
              <a:gd name="T23" fmla="*/ 118 h 119"/>
              <a:gd name="T24" fmla="*/ 149 w 570"/>
              <a:gd name="T25" fmla="*/ 110 h 119"/>
              <a:gd name="T26" fmla="*/ 161 w 570"/>
              <a:gd name="T27" fmla="*/ 95 h 119"/>
              <a:gd name="T28" fmla="*/ 173 w 570"/>
              <a:gd name="T29" fmla="*/ 73 h 119"/>
              <a:gd name="T30" fmla="*/ 185 w 570"/>
              <a:gd name="T31" fmla="*/ 50 h 119"/>
              <a:gd name="T32" fmla="*/ 196 w 570"/>
              <a:gd name="T33" fmla="*/ 28 h 119"/>
              <a:gd name="T34" fmla="*/ 208 w 570"/>
              <a:gd name="T35" fmla="*/ 11 h 119"/>
              <a:gd name="T36" fmla="*/ 220 w 570"/>
              <a:gd name="T37" fmla="*/ 1 h 119"/>
              <a:gd name="T38" fmla="*/ 232 w 570"/>
              <a:gd name="T39" fmla="*/ 1 h 119"/>
              <a:gd name="T40" fmla="*/ 244 w 570"/>
              <a:gd name="T41" fmla="*/ 10 h 119"/>
              <a:gd name="T42" fmla="*/ 255 w 570"/>
              <a:gd name="T43" fmla="*/ 27 h 119"/>
              <a:gd name="T44" fmla="*/ 267 w 570"/>
              <a:gd name="T45" fmla="*/ 49 h 119"/>
              <a:gd name="T46" fmla="*/ 279 w 570"/>
              <a:gd name="T47" fmla="*/ 73 h 119"/>
              <a:gd name="T48" fmla="*/ 291 w 570"/>
              <a:gd name="T49" fmla="*/ 94 h 119"/>
              <a:gd name="T50" fmla="*/ 302 w 570"/>
              <a:gd name="T51" fmla="*/ 110 h 119"/>
              <a:gd name="T52" fmla="*/ 314 w 570"/>
              <a:gd name="T53" fmla="*/ 118 h 119"/>
              <a:gd name="T54" fmla="*/ 326 w 570"/>
              <a:gd name="T55" fmla="*/ 117 h 119"/>
              <a:gd name="T56" fmla="*/ 338 w 570"/>
              <a:gd name="T57" fmla="*/ 107 h 119"/>
              <a:gd name="T58" fmla="*/ 349 w 570"/>
              <a:gd name="T59" fmla="*/ 89 h 119"/>
              <a:gd name="T60" fmla="*/ 361 w 570"/>
              <a:gd name="T61" fmla="*/ 66 h 119"/>
              <a:gd name="T62" fmla="*/ 373 w 570"/>
              <a:gd name="T63" fmla="*/ 43 h 119"/>
              <a:gd name="T64" fmla="*/ 385 w 570"/>
              <a:gd name="T65" fmla="*/ 22 h 119"/>
              <a:gd name="T66" fmla="*/ 396 w 570"/>
              <a:gd name="T67" fmla="*/ 7 h 119"/>
              <a:gd name="T68" fmla="*/ 408 w 570"/>
              <a:gd name="T69" fmla="*/ 0 h 119"/>
              <a:gd name="T70" fmla="*/ 420 w 570"/>
              <a:gd name="T71" fmla="*/ 3 h 119"/>
              <a:gd name="T72" fmla="*/ 432 w 570"/>
              <a:gd name="T73" fmla="*/ 15 h 119"/>
              <a:gd name="T74" fmla="*/ 443 w 570"/>
              <a:gd name="T75" fmla="*/ 33 h 119"/>
              <a:gd name="T76" fmla="*/ 455 w 570"/>
              <a:gd name="T77" fmla="*/ 56 h 119"/>
              <a:gd name="T78" fmla="*/ 467 w 570"/>
              <a:gd name="T79" fmla="*/ 79 h 119"/>
              <a:gd name="T80" fmla="*/ 479 w 570"/>
              <a:gd name="T81" fmla="*/ 100 h 119"/>
              <a:gd name="T82" fmla="*/ 490 w 570"/>
              <a:gd name="T83" fmla="*/ 113 h 119"/>
              <a:gd name="T84" fmla="*/ 502 w 570"/>
              <a:gd name="T85" fmla="*/ 119 h 119"/>
              <a:gd name="T86" fmla="*/ 514 w 570"/>
              <a:gd name="T87" fmla="*/ 115 h 119"/>
              <a:gd name="T88" fmla="*/ 526 w 570"/>
              <a:gd name="T89" fmla="*/ 102 h 119"/>
              <a:gd name="T90" fmla="*/ 538 w 570"/>
              <a:gd name="T91" fmla="*/ 83 h 119"/>
              <a:gd name="T92" fmla="*/ 549 w 570"/>
              <a:gd name="T93" fmla="*/ 59 h 119"/>
              <a:gd name="T94" fmla="*/ 561 w 570"/>
              <a:gd name="T95" fmla="*/ 3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0" h="119">
                <a:moveTo>
                  <a:pt x="0" y="51"/>
                </a:moveTo>
                <a:lnTo>
                  <a:pt x="2" y="45"/>
                </a:lnTo>
                <a:lnTo>
                  <a:pt x="5" y="39"/>
                </a:lnTo>
                <a:lnTo>
                  <a:pt x="8" y="34"/>
                </a:lnTo>
                <a:lnTo>
                  <a:pt x="11" y="28"/>
                </a:lnTo>
                <a:lnTo>
                  <a:pt x="14" y="24"/>
                </a:lnTo>
                <a:lnTo>
                  <a:pt x="17" y="19"/>
                </a:lnTo>
                <a:lnTo>
                  <a:pt x="20" y="15"/>
                </a:lnTo>
                <a:lnTo>
                  <a:pt x="23" y="11"/>
                </a:lnTo>
                <a:lnTo>
                  <a:pt x="26" y="8"/>
                </a:lnTo>
                <a:lnTo>
                  <a:pt x="29" y="5"/>
                </a:lnTo>
                <a:lnTo>
                  <a:pt x="32" y="3"/>
                </a:lnTo>
                <a:lnTo>
                  <a:pt x="35" y="2"/>
                </a:lnTo>
                <a:lnTo>
                  <a:pt x="38" y="1"/>
                </a:lnTo>
                <a:lnTo>
                  <a:pt x="41" y="0"/>
                </a:lnTo>
                <a:lnTo>
                  <a:pt x="44" y="0"/>
                </a:lnTo>
                <a:lnTo>
                  <a:pt x="47" y="1"/>
                </a:lnTo>
                <a:lnTo>
                  <a:pt x="49" y="2"/>
                </a:lnTo>
                <a:lnTo>
                  <a:pt x="52" y="4"/>
                </a:lnTo>
                <a:lnTo>
                  <a:pt x="55" y="7"/>
                </a:lnTo>
                <a:lnTo>
                  <a:pt x="58" y="10"/>
                </a:lnTo>
                <a:lnTo>
                  <a:pt x="61" y="13"/>
                </a:lnTo>
                <a:lnTo>
                  <a:pt x="64" y="17"/>
                </a:lnTo>
                <a:lnTo>
                  <a:pt x="67" y="22"/>
                </a:lnTo>
                <a:lnTo>
                  <a:pt x="70" y="26"/>
                </a:lnTo>
                <a:lnTo>
                  <a:pt x="73" y="31"/>
                </a:lnTo>
                <a:lnTo>
                  <a:pt x="76" y="37"/>
                </a:lnTo>
                <a:lnTo>
                  <a:pt x="79" y="42"/>
                </a:lnTo>
                <a:lnTo>
                  <a:pt x="82" y="48"/>
                </a:lnTo>
                <a:lnTo>
                  <a:pt x="85" y="54"/>
                </a:lnTo>
                <a:lnTo>
                  <a:pt x="88" y="60"/>
                </a:lnTo>
                <a:lnTo>
                  <a:pt x="91" y="66"/>
                </a:lnTo>
                <a:lnTo>
                  <a:pt x="94" y="72"/>
                </a:lnTo>
                <a:lnTo>
                  <a:pt x="97" y="78"/>
                </a:lnTo>
                <a:lnTo>
                  <a:pt x="99" y="83"/>
                </a:lnTo>
                <a:lnTo>
                  <a:pt x="102" y="88"/>
                </a:lnTo>
                <a:lnTo>
                  <a:pt x="105" y="93"/>
                </a:lnTo>
                <a:lnTo>
                  <a:pt x="108" y="98"/>
                </a:lnTo>
                <a:lnTo>
                  <a:pt x="111" y="102"/>
                </a:lnTo>
                <a:lnTo>
                  <a:pt x="114" y="106"/>
                </a:lnTo>
                <a:lnTo>
                  <a:pt x="117" y="110"/>
                </a:lnTo>
                <a:lnTo>
                  <a:pt x="120" y="113"/>
                </a:lnTo>
                <a:lnTo>
                  <a:pt x="123" y="115"/>
                </a:lnTo>
                <a:lnTo>
                  <a:pt x="126" y="117"/>
                </a:lnTo>
                <a:lnTo>
                  <a:pt x="129" y="118"/>
                </a:lnTo>
                <a:lnTo>
                  <a:pt x="132" y="119"/>
                </a:lnTo>
                <a:lnTo>
                  <a:pt x="135" y="119"/>
                </a:lnTo>
                <a:lnTo>
                  <a:pt x="138" y="118"/>
                </a:lnTo>
                <a:lnTo>
                  <a:pt x="141" y="117"/>
                </a:lnTo>
                <a:lnTo>
                  <a:pt x="144" y="115"/>
                </a:lnTo>
                <a:lnTo>
                  <a:pt x="147" y="113"/>
                </a:lnTo>
                <a:lnTo>
                  <a:pt x="149" y="110"/>
                </a:lnTo>
                <a:lnTo>
                  <a:pt x="152" y="107"/>
                </a:lnTo>
                <a:lnTo>
                  <a:pt x="155" y="103"/>
                </a:lnTo>
                <a:lnTo>
                  <a:pt x="158" y="99"/>
                </a:lnTo>
                <a:lnTo>
                  <a:pt x="161" y="95"/>
                </a:lnTo>
                <a:lnTo>
                  <a:pt x="164" y="90"/>
                </a:lnTo>
                <a:lnTo>
                  <a:pt x="167" y="84"/>
                </a:lnTo>
                <a:lnTo>
                  <a:pt x="170" y="79"/>
                </a:lnTo>
                <a:lnTo>
                  <a:pt x="173" y="73"/>
                </a:lnTo>
                <a:lnTo>
                  <a:pt x="176" y="67"/>
                </a:lnTo>
                <a:lnTo>
                  <a:pt x="179" y="61"/>
                </a:lnTo>
                <a:lnTo>
                  <a:pt x="182" y="56"/>
                </a:lnTo>
                <a:lnTo>
                  <a:pt x="185" y="50"/>
                </a:lnTo>
                <a:lnTo>
                  <a:pt x="188" y="44"/>
                </a:lnTo>
                <a:lnTo>
                  <a:pt x="191" y="38"/>
                </a:lnTo>
                <a:lnTo>
                  <a:pt x="194" y="33"/>
                </a:lnTo>
                <a:lnTo>
                  <a:pt x="196" y="28"/>
                </a:lnTo>
                <a:lnTo>
                  <a:pt x="199" y="23"/>
                </a:lnTo>
                <a:lnTo>
                  <a:pt x="202" y="18"/>
                </a:lnTo>
                <a:lnTo>
                  <a:pt x="205" y="14"/>
                </a:lnTo>
                <a:lnTo>
                  <a:pt x="208" y="11"/>
                </a:lnTo>
                <a:lnTo>
                  <a:pt x="211" y="8"/>
                </a:lnTo>
                <a:lnTo>
                  <a:pt x="214" y="5"/>
                </a:lnTo>
                <a:lnTo>
                  <a:pt x="217" y="3"/>
                </a:lnTo>
                <a:lnTo>
                  <a:pt x="220" y="1"/>
                </a:lnTo>
                <a:lnTo>
                  <a:pt x="223" y="0"/>
                </a:lnTo>
                <a:lnTo>
                  <a:pt x="226" y="0"/>
                </a:lnTo>
                <a:lnTo>
                  <a:pt x="229" y="0"/>
                </a:lnTo>
                <a:lnTo>
                  <a:pt x="232" y="1"/>
                </a:lnTo>
                <a:lnTo>
                  <a:pt x="235" y="3"/>
                </a:lnTo>
                <a:lnTo>
                  <a:pt x="238" y="5"/>
                </a:lnTo>
                <a:lnTo>
                  <a:pt x="241" y="7"/>
                </a:lnTo>
                <a:lnTo>
                  <a:pt x="244" y="10"/>
                </a:lnTo>
                <a:lnTo>
                  <a:pt x="246" y="14"/>
                </a:lnTo>
                <a:lnTo>
                  <a:pt x="249" y="18"/>
                </a:lnTo>
                <a:lnTo>
                  <a:pt x="252" y="22"/>
                </a:lnTo>
                <a:lnTo>
                  <a:pt x="255" y="27"/>
                </a:lnTo>
                <a:lnTo>
                  <a:pt x="258" y="32"/>
                </a:lnTo>
                <a:lnTo>
                  <a:pt x="261" y="38"/>
                </a:lnTo>
                <a:lnTo>
                  <a:pt x="264" y="43"/>
                </a:lnTo>
                <a:lnTo>
                  <a:pt x="267" y="49"/>
                </a:lnTo>
                <a:lnTo>
                  <a:pt x="270" y="55"/>
                </a:lnTo>
                <a:lnTo>
                  <a:pt x="273" y="61"/>
                </a:lnTo>
                <a:lnTo>
                  <a:pt x="276" y="67"/>
                </a:lnTo>
                <a:lnTo>
                  <a:pt x="279" y="73"/>
                </a:lnTo>
                <a:lnTo>
                  <a:pt x="282" y="78"/>
                </a:lnTo>
                <a:lnTo>
                  <a:pt x="285" y="84"/>
                </a:lnTo>
                <a:lnTo>
                  <a:pt x="288" y="89"/>
                </a:lnTo>
                <a:lnTo>
                  <a:pt x="291" y="94"/>
                </a:lnTo>
                <a:lnTo>
                  <a:pt x="294" y="99"/>
                </a:lnTo>
                <a:lnTo>
                  <a:pt x="296" y="103"/>
                </a:lnTo>
                <a:lnTo>
                  <a:pt x="299" y="107"/>
                </a:lnTo>
                <a:lnTo>
                  <a:pt x="302" y="110"/>
                </a:lnTo>
                <a:lnTo>
                  <a:pt x="305" y="113"/>
                </a:lnTo>
                <a:lnTo>
                  <a:pt x="308" y="115"/>
                </a:lnTo>
                <a:lnTo>
                  <a:pt x="311" y="117"/>
                </a:lnTo>
                <a:lnTo>
                  <a:pt x="314" y="118"/>
                </a:lnTo>
                <a:lnTo>
                  <a:pt x="317" y="119"/>
                </a:lnTo>
                <a:lnTo>
                  <a:pt x="320" y="119"/>
                </a:lnTo>
                <a:lnTo>
                  <a:pt x="323" y="118"/>
                </a:lnTo>
                <a:lnTo>
                  <a:pt x="326" y="117"/>
                </a:lnTo>
                <a:lnTo>
                  <a:pt x="329" y="115"/>
                </a:lnTo>
                <a:lnTo>
                  <a:pt x="332" y="113"/>
                </a:lnTo>
                <a:lnTo>
                  <a:pt x="335" y="110"/>
                </a:lnTo>
                <a:lnTo>
                  <a:pt x="338" y="107"/>
                </a:lnTo>
                <a:lnTo>
                  <a:pt x="341" y="103"/>
                </a:lnTo>
                <a:lnTo>
                  <a:pt x="343" y="98"/>
                </a:lnTo>
                <a:lnTo>
                  <a:pt x="346" y="94"/>
                </a:lnTo>
                <a:lnTo>
                  <a:pt x="349" y="89"/>
                </a:lnTo>
                <a:lnTo>
                  <a:pt x="352" y="83"/>
                </a:lnTo>
                <a:lnTo>
                  <a:pt x="355" y="78"/>
                </a:lnTo>
                <a:lnTo>
                  <a:pt x="358" y="72"/>
                </a:lnTo>
                <a:lnTo>
                  <a:pt x="361" y="66"/>
                </a:lnTo>
                <a:lnTo>
                  <a:pt x="364" y="60"/>
                </a:lnTo>
                <a:lnTo>
                  <a:pt x="367" y="55"/>
                </a:lnTo>
                <a:lnTo>
                  <a:pt x="370" y="49"/>
                </a:lnTo>
                <a:lnTo>
                  <a:pt x="373" y="43"/>
                </a:lnTo>
                <a:lnTo>
                  <a:pt x="376" y="37"/>
                </a:lnTo>
                <a:lnTo>
                  <a:pt x="379" y="32"/>
                </a:lnTo>
                <a:lnTo>
                  <a:pt x="382" y="27"/>
                </a:lnTo>
                <a:lnTo>
                  <a:pt x="385" y="22"/>
                </a:lnTo>
                <a:lnTo>
                  <a:pt x="388" y="18"/>
                </a:lnTo>
                <a:lnTo>
                  <a:pt x="391" y="14"/>
                </a:lnTo>
                <a:lnTo>
                  <a:pt x="393" y="10"/>
                </a:lnTo>
                <a:lnTo>
                  <a:pt x="396" y="7"/>
                </a:lnTo>
                <a:lnTo>
                  <a:pt x="399" y="5"/>
                </a:lnTo>
                <a:lnTo>
                  <a:pt x="402" y="3"/>
                </a:lnTo>
                <a:lnTo>
                  <a:pt x="405" y="1"/>
                </a:lnTo>
                <a:lnTo>
                  <a:pt x="408" y="0"/>
                </a:lnTo>
                <a:lnTo>
                  <a:pt x="411" y="0"/>
                </a:lnTo>
                <a:lnTo>
                  <a:pt x="414" y="1"/>
                </a:lnTo>
                <a:lnTo>
                  <a:pt x="417" y="2"/>
                </a:lnTo>
                <a:lnTo>
                  <a:pt x="420" y="3"/>
                </a:lnTo>
                <a:lnTo>
                  <a:pt x="423" y="5"/>
                </a:lnTo>
                <a:lnTo>
                  <a:pt x="426" y="8"/>
                </a:lnTo>
                <a:lnTo>
                  <a:pt x="429" y="11"/>
                </a:lnTo>
                <a:lnTo>
                  <a:pt x="432" y="15"/>
                </a:lnTo>
                <a:lnTo>
                  <a:pt x="435" y="19"/>
                </a:lnTo>
                <a:lnTo>
                  <a:pt x="438" y="23"/>
                </a:lnTo>
                <a:lnTo>
                  <a:pt x="441" y="28"/>
                </a:lnTo>
                <a:lnTo>
                  <a:pt x="443" y="33"/>
                </a:lnTo>
                <a:lnTo>
                  <a:pt x="446" y="39"/>
                </a:lnTo>
                <a:lnTo>
                  <a:pt x="449" y="44"/>
                </a:lnTo>
                <a:lnTo>
                  <a:pt x="452" y="50"/>
                </a:lnTo>
                <a:lnTo>
                  <a:pt x="455" y="56"/>
                </a:lnTo>
                <a:lnTo>
                  <a:pt x="458" y="62"/>
                </a:lnTo>
                <a:lnTo>
                  <a:pt x="461" y="68"/>
                </a:lnTo>
                <a:lnTo>
                  <a:pt x="464" y="74"/>
                </a:lnTo>
                <a:lnTo>
                  <a:pt x="467" y="79"/>
                </a:lnTo>
                <a:lnTo>
                  <a:pt x="470" y="85"/>
                </a:lnTo>
                <a:lnTo>
                  <a:pt x="473" y="90"/>
                </a:lnTo>
                <a:lnTo>
                  <a:pt x="476" y="95"/>
                </a:lnTo>
                <a:lnTo>
                  <a:pt x="479" y="100"/>
                </a:lnTo>
                <a:lnTo>
                  <a:pt x="482" y="104"/>
                </a:lnTo>
                <a:lnTo>
                  <a:pt x="485" y="107"/>
                </a:lnTo>
                <a:lnTo>
                  <a:pt x="488" y="111"/>
                </a:lnTo>
                <a:lnTo>
                  <a:pt x="490" y="113"/>
                </a:lnTo>
                <a:lnTo>
                  <a:pt x="493" y="116"/>
                </a:lnTo>
                <a:lnTo>
                  <a:pt x="496" y="117"/>
                </a:lnTo>
                <a:lnTo>
                  <a:pt x="499" y="118"/>
                </a:lnTo>
                <a:lnTo>
                  <a:pt x="502" y="119"/>
                </a:lnTo>
                <a:lnTo>
                  <a:pt x="505" y="119"/>
                </a:lnTo>
                <a:lnTo>
                  <a:pt x="508" y="118"/>
                </a:lnTo>
                <a:lnTo>
                  <a:pt x="511" y="117"/>
                </a:lnTo>
                <a:lnTo>
                  <a:pt x="514" y="115"/>
                </a:lnTo>
                <a:lnTo>
                  <a:pt x="517" y="112"/>
                </a:lnTo>
                <a:lnTo>
                  <a:pt x="520" y="109"/>
                </a:lnTo>
                <a:lnTo>
                  <a:pt x="523" y="106"/>
                </a:lnTo>
                <a:lnTo>
                  <a:pt x="526" y="102"/>
                </a:lnTo>
                <a:lnTo>
                  <a:pt x="529" y="98"/>
                </a:lnTo>
                <a:lnTo>
                  <a:pt x="532" y="93"/>
                </a:lnTo>
                <a:lnTo>
                  <a:pt x="535" y="88"/>
                </a:lnTo>
                <a:lnTo>
                  <a:pt x="538" y="83"/>
                </a:lnTo>
                <a:lnTo>
                  <a:pt x="540" y="77"/>
                </a:lnTo>
                <a:lnTo>
                  <a:pt x="543" y="71"/>
                </a:lnTo>
                <a:lnTo>
                  <a:pt x="546" y="65"/>
                </a:lnTo>
                <a:lnTo>
                  <a:pt x="549" y="59"/>
                </a:lnTo>
                <a:lnTo>
                  <a:pt x="552" y="54"/>
                </a:lnTo>
                <a:lnTo>
                  <a:pt x="555" y="48"/>
                </a:lnTo>
                <a:lnTo>
                  <a:pt x="558" y="42"/>
                </a:lnTo>
                <a:lnTo>
                  <a:pt x="561" y="36"/>
                </a:lnTo>
                <a:lnTo>
                  <a:pt x="564" y="31"/>
                </a:lnTo>
                <a:lnTo>
                  <a:pt x="567" y="26"/>
                </a:lnTo>
                <a:lnTo>
                  <a:pt x="570" y="21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>
            <a:off x="822960" y="1179981"/>
            <a:ext cx="0" cy="183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777240" y="1179981"/>
            <a:ext cx="0" cy="183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815782" y="2057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" pitchFamily="18" charset="0"/>
              </a:rPr>
              <a:t>Δ</a:t>
            </a:r>
            <a:r>
              <a:rPr lang="el-GR" i="1" dirty="0" smtClean="0">
                <a:latin typeface="Cambria" pitchFamily="18" charset="0"/>
              </a:rPr>
              <a:t>φ</a:t>
            </a:r>
            <a:endParaRPr lang="en-US" i="1" dirty="0">
              <a:latin typeface="Cambria" pitchFamily="18" charset="0"/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596899" y="2502932"/>
            <a:ext cx="1803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H="1">
            <a:off x="822960" y="2502932"/>
            <a:ext cx="2326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1951293" y="2133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69" name="TextBox 268"/>
          <p:cNvSpPr txBox="1"/>
          <p:nvPr/>
        </p:nvSpPr>
        <p:spPr>
          <a:xfrm rot="5400000">
            <a:off x="1906409" y="377848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9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63" grpId="0"/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Destructive interference</a:t>
            </a:r>
            <a:endParaRPr lang="en-US" dirty="0"/>
          </a:p>
        </p:txBody>
      </p:sp>
      <p:sp>
        <p:nvSpPr>
          <p:cNvPr id="256" name="Freeform 146"/>
          <p:cNvSpPr>
            <a:spLocks/>
          </p:cNvSpPr>
          <p:nvPr/>
        </p:nvSpPr>
        <p:spPr bwMode="auto">
          <a:xfrm>
            <a:off x="596899" y="1295400"/>
            <a:ext cx="2908301" cy="597979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43" name="TextBox 5342"/>
          <p:cNvSpPr txBox="1"/>
          <p:nvPr/>
        </p:nvSpPr>
        <p:spPr>
          <a:xfrm>
            <a:off x="1951293" y="2133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59" name="TextBox 258"/>
          <p:cNvSpPr txBox="1"/>
          <p:nvPr/>
        </p:nvSpPr>
        <p:spPr>
          <a:xfrm rot="5400000">
            <a:off x="1906409" y="377848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80" name="Freeform 147"/>
          <p:cNvSpPr>
            <a:spLocks/>
          </p:cNvSpPr>
          <p:nvPr/>
        </p:nvSpPr>
        <p:spPr bwMode="auto">
          <a:xfrm>
            <a:off x="574039" y="5259714"/>
            <a:ext cx="2969162" cy="89133"/>
          </a:xfrm>
          <a:custGeom>
            <a:avLst/>
            <a:gdLst>
              <a:gd name="T0" fmla="*/ 8 w 570"/>
              <a:gd name="T1" fmla="*/ 17 h 17"/>
              <a:gd name="T2" fmla="*/ 20 w 570"/>
              <a:gd name="T3" fmla="*/ 14 h 17"/>
              <a:gd name="T4" fmla="*/ 32 w 570"/>
              <a:gd name="T5" fmla="*/ 11 h 17"/>
              <a:gd name="T6" fmla="*/ 44 w 570"/>
              <a:gd name="T7" fmla="*/ 8 h 17"/>
              <a:gd name="T8" fmla="*/ 55 w 570"/>
              <a:gd name="T9" fmla="*/ 4 h 17"/>
              <a:gd name="T10" fmla="*/ 67 w 570"/>
              <a:gd name="T11" fmla="*/ 2 h 17"/>
              <a:gd name="T12" fmla="*/ 79 w 570"/>
              <a:gd name="T13" fmla="*/ 0 h 17"/>
              <a:gd name="T14" fmla="*/ 91 w 570"/>
              <a:gd name="T15" fmla="*/ 0 h 17"/>
              <a:gd name="T16" fmla="*/ 102 w 570"/>
              <a:gd name="T17" fmla="*/ 1 h 17"/>
              <a:gd name="T18" fmla="*/ 114 w 570"/>
              <a:gd name="T19" fmla="*/ 3 h 17"/>
              <a:gd name="T20" fmla="*/ 126 w 570"/>
              <a:gd name="T21" fmla="*/ 6 h 17"/>
              <a:gd name="T22" fmla="*/ 138 w 570"/>
              <a:gd name="T23" fmla="*/ 10 h 17"/>
              <a:gd name="T24" fmla="*/ 149 w 570"/>
              <a:gd name="T25" fmla="*/ 13 h 17"/>
              <a:gd name="T26" fmla="*/ 161 w 570"/>
              <a:gd name="T27" fmla="*/ 16 h 17"/>
              <a:gd name="T28" fmla="*/ 173 w 570"/>
              <a:gd name="T29" fmla="*/ 17 h 17"/>
              <a:gd name="T30" fmla="*/ 185 w 570"/>
              <a:gd name="T31" fmla="*/ 17 h 17"/>
              <a:gd name="T32" fmla="*/ 196 w 570"/>
              <a:gd name="T33" fmla="*/ 16 h 17"/>
              <a:gd name="T34" fmla="*/ 208 w 570"/>
              <a:gd name="T35" fmla="*/ 14 h 17"/>
              <a:gd name="T36" fmla="*/ 220 w 570"/>
              <a:gd name="T37" fmla="*/ 10 h 17"/>
              <a:gd name="T38" fmla="*/ 232 w 570"/>
              <a:gd name="T39" fmla="*/ 7 h 17"/>
              <a:gd name="T40" fmla="*/ 244 w 570"/>
              <a:gd name="T41" fmla="*/ 3 h 17"/>
              <a:gd name="T42" fmla="*/ 255 w 570"/>
              <a:gd name="T43" fmla="*/ 1 h 17"/>
              <a:gd name="T44" fmla="*/ 267 w 570"/>
              <a:gd name="T45" fmla="*/ 0 h 17"/>
              <a:gd name="T46" fmla="*/ 279 w 570"/>
              <a:gd name="T47" fmla="*/ 0 h 17"/>
              <a:gd name="T48" fmla="*/ 291 w 570"/>
              <a:gd name="T49" fmla="*/ 1 h 17"/>
              <a:gd name="T50" fmla="*/ 302 w 570"/>
              <a:gd name="T51" fmla="*/ 4 h 17"/>
              <a:gd name="T52" fmla="*/ 314 w 570"/>
              <a:gd name="T53" fmla="*/ 7 h 17"/>
              <a:gd name="T54" fmla="*/ 326 w 570"/>
              <a:gd name="T55" fmla="*/ 11 h 17"/>
              <a:gd name="T56" fmla="*/ 338 w 570"/>
              <a:gd name="T57" fmla="*/ 14 h 17"/>
              <a:gd name="T58" fmla="*/ 349 w 570"/>
              <a:gd name="T59" fmla="*/ 16 h 17"/>
              <a:gd name="T60" fmla="*/ 361 w 570"/>
              <a:gd name="T61" fmla="*/ 17 h 17"/>
              <a:gd name="T62" fmla="*/ 373 w 570"/>
              <a:gd name="T63" fmla="*/ 17 h 17"/>
              <a:gd name="T64" fmla="*/ 385 w 570"/>
              <a:gd name="T65" fmla="*/ 15 h 17"/>
              <a:gd name="T66" fmla="*/ 396 w 570"/>
              <a:gd name="T67" fmla="*/ 13 h 17"/>
              <a:gd name="T68" fmla="*/ 408 w 570"/>
              <a:gd name="T69" fmla="*/ 9 h 17"/>
              <a:gd name="T70" fmla="*/ 420 w 570"/>
              <a:gd name="T71" fmla="*/ 6 h 17"/>
              <a:gd name="T72" fmla="*/ 432 w 570"/>
              <a:gd name="T73" fmla="*/ 3 h 17"/>
              <a:gd name="T74" fmla="*/ 443 w 570"/>
              <a:gd name="T75" fmla="*/ 0 h 17"/>
              <a:gd name="T76" fmla="*/ 455 w 570"/>
              <a:gd name="T77" fmla="*/ 0 h 17"/>
              <a:gd name="T78" fmla="*/ 467 w 570"/>
              <a:gd name="T79" fmla="*/ 0 h 17"/>
              <a:gd name="T80" fmla="*/ 479 w 570"/>
              <a:gd name="T81" fmla="*/ 2 h 17"/>
              <a:gd name="T82" fmla="*/ 490 w 570"/>
              <a:gd name="T83" fmla="*/ 5 h 17"/>
              <a:gd name="T84" fmla="*/ 502 w 570"/>
              <a:gd name="T85" fmla="*/ 8 h 17"/>
              <a:gd name="T86" fmla="*/ 514 w 570"/>
              <a:gd name="T87" fmla="*/ 12 h 17"/>
              <a:gd name="T88" fmla="*/ 526 w 570"/>
              <a:gd name="T89" fmla="*/ 15 h 17"/>
              <a:gd name="T90" fmla="*/ 538 w 570"/>
              <a:gd name="T91" fmla="*/ 17 h 17"/>
              <a:gd name="T92" fmla="*/ 549 w 570"/>
              <a:gd name="T93" fmla="*/ 17 h 17"/>
              <a:gd name="T94" fmla="*/ 561 w 570"/>
              <a:gd name="T9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0" h="17">
                <a:moveTo>
                  <a:pt x="0" y="17"/>
                </a:moveTo>
                <a:lnTo>
                  <a:pt x="2" y="17"/>
                </a:lnTo>
                <a:lnTo>
                  <a:pt x="5" y="17"/>
                </a:lnTo>
                <a:lnTo>
                  <a:pt x="8" y="17"/>
                </a:lnTo>
                <a:lnTo>
                  <a:pt x="11" y="16"/>
                </a:lnTo>
                <a:lnTo>
                  <a:pt x="14" y="16"/>
                </a:lnTo>
                <a:lnTo>
                  <a:pt x="17" y="15"/>
                </a:lnTo>
                <a:lnTo>
                  <a:pt x="20" y="14"/>
                </a:lnTo>
                <a:lnTo>
                  <a:pt x="23" y="14"/>
                </a:lnTo>
                <a:lnTo>
                  <a:pt x="26" y="13"/>
                </a:lnTo>
                <a:lnTo>
                  <a:pt x="29" y="12"/>
                </a:lnTo>
                <a:lnTo>
                  <a:pt x="32" y="11"/>
                </a:lnTo>
                <a:lnTo>
                  <a:pt x="35" y="10"/>
                </a:lnTo>
                <a:lnTo>
                  <a:pt x="38" y="10"/>
                </a:lnTo>
                <a:lnTo>
                  <a:pt x="41" y="9"/>
                </a:lnTo>
                <a:lnTo>
                  <a:pt x="44" y="8"/>
                </a:lnTo>
                <a:lnTo>
                  <a:pt x="47" y="7"/>
                </a:lnTo>
                <a:lnTo>
                  <a:pt x="49" y="6"/>
                </a:lnTo>
                <a:lnTo>
                  <a:pt x="52" y="5"/>
                </a:lnTo>
                <a:lnTo>
                  <a:pt x="55" y="4"/>
                </a:lnTo>
                <a:lnTo>
                  <a:pt x="58" y="4"/>
                </a:lnTo>
                <a:lnTo>
                  <a:pt x="61" y="3"/>
                </a:lnTo>
                <a:lnTo>
                  <a:pt x="64" y="2"/>
                </a:lnTo>
                <a:lnTo>
                  <a:pt x="67" y="2"/>
                </a:lnTo>
                <a:lnTo>
                  <a:pt x="70" y="1"/>
                </a:lnTo>
                <a:lnTo>
                  <a:pt x="73" y="1"/>
                </a:lnTo>
                <a:lnTo>
                  <a:pt x="76" y="0"/>
                </a:lnTo>
                <a:lnTo>
                  <a:pt x="79" y="0"/>
                </a:lnTo>
                <a:lnTo>
                  <a:pt x="82" y="0"/>
                </a:lnTo>
                <a:lnTo>
                  <a:pt x="85" y="0"/>
                </a:lnTo>
                <a:lnTo>
                  <a:pt x="88" y="0"/>
                </a:lnTo>
                <a:lnTo>
                  <a:pt x="91" y="0"/>
                </a:lnTo>
                <a:lnTo>
                  <a:pt x="94" y="0"/>
                </a:lnTo>
                <a:lnTo>
                  <a:pt x="97" y="0"/>
                </a:lnTo>
                <a:lnTo>
                  <a:pt x="99" y="0"/>
                </a:lnTo>
                <a:lnTo>
                  <a:pt x="102" y="1"/>
                </a:lnTo>
                <a:lnTo>
                  <a:pt x="105" y="1"/>
                </a:lnTo>
                <a:lnTo>
                  <a:pt x="108" y="2"/>
                </a:lnTo>
                <a:lnTo>
                  <a:pt x="111" y="2"/>
                </a:lnTo>
                <a:lnTo>
                  <a:pt x="114" y="3"/>
                </a:lnTo>
                <a:lnTo>
                  <a:pt x="117" y="4"/>
                </a:lnTo>
                <a:lnTo>
                  <a:pt x="120" y="5"/>
                </a:lnTo>
                <a:lnTo>
                  <a:pt x="123" y="5"/>
                </a:lnTo>
                <a:lnTo>
                  <a:pt x="126" y="6"/>
                </a:lnTo>
                <a:lnTo>
                  <a:pt x="129" y="7"/>
                </a:lnTo>
                <a:lnTo>
                  <a:pt x="132" y="8"/>
                </a:lnTo>
                <a:lnTo>
                  <a:pt x="135" y="9"/>
                </a:lnTo>
                <a:lnTo>
                  <a:pt x="138" y="10"/>
                </a:lnTo>
                <a:lnTo>
                  <a:pt x="141" y="11"/>
                </a:lnTo>
                <a:lnTo>
                  <a:pt x="144" y="11"/>
                </a:lnTo>
                <a:lnTo>
                  <a:pt x="147" y="12"/>
                </a:lnTo>
                <a:lnTo>
                  <a:pt x="149" y="13"/>
                </a:lnTo>
                <a:lnTo>
                  <a:pt x="152" y="14"/>
                </a:lnTo>
                <a:lnTo>
                  <a:pt x="155" y="15"/>
                </a:lnTo>
                <a:lnTo>
                  <a:pt x="158" y="15"/>
                </a:lnTo>
                <a:lnTo>
                  <a:pt x="161" y="16"/>
                </a:lnTo>
                <a:lnTo>
                  <a:pt x="164" y="16"/>
                </a:lnTo>
                <a:lnTo>
                  <a:pt x="167" y="17"/>
                </a:lnTo>
                <a:lnTo>
                  <a:pt x="170" y="17"/>
                </a:lnTo>
                <a:lnTo>
                  <a:pt x="173" y="17"/>
                </a:lnTo>
                <a:lnTo>
                  <a:pt x="176" y="17"/>
                </a:lnTo>
                <a:lnTo>
                  <a:pt x="179" y="17"/>
                </a:lnTo>
                <a:lnTo>
                  <a:pt x="182" y="17"/>
                </a:lnTo>
                <a:lnTo>
                  <a:pt x="185" y="17"/>
                </a:lnTo>
                <a:lnTo>
                  <a:pt x="188" y="17"/>
                </a:lnTo>
                <a:lnTo>
                  <a:pt x="191" y="17"/>
                </a:lnTo>
                <a:lnTo>
                  <a:pt x="194" y="17"/>
                </a:lnTo>
                <a:lnTo>
                  <a:pt x="196" y="16"/>
                </a:lnTo>
                <a:lnTo>
                  <a:pt x="199" y="16"/>
                </a:lnTo>
                <a:lnTo>
                  <a:pt x="202" y="15"/>
                </a:lnTo>
                <a:lnTo>
                  <a:pt x="205" y="14"/>
                </a:lnTo>
                <a:lnTo>
                  <a:pt x="208" y="14"/>
                </a:lnTo>
                <a:lnTo>
                  <a:pt x="211" y="13"/>
                </a:lnTo>
                <a:lnTo>
                  <a:pt x="214" y="12"/>
                </a:lnTo>
                <a:lnTo>
                  <a:pt x="217" y="11"/>
                </a:lnTo>
                <a:lnTo>
                  <a:pt x="220" y="10"/>
                </a:lnTo>
                <a:lnTo>
                  <a:pt x="223" y="9"/>
                </a:lnTo>
                <a:lnTo>
                  <a:pt x="226" y="9"/>
                </a:lnTo>
                <a:lnTo>
                  <a:pt x="229" y="8"/>
                </a:lnTo>
                <a:lnTo>
                  <a:pt x="232" y="7"/>
                </a:lnTo>
                <a:lnTo>
                  <a:pt x="235" y="6"/>
                </a:lnTo>
                <a:lnTo>
                  <a:pt x="238" y="5"/>
                </a:lnTo>
                <a:lnTo>
                  <a:pt x="241" y="4"/>
                </a:lnTo>
                <a:lnTo>
                  <a:pt x="244" y="3"/>
                </a:lnTo>
                <a:lnTo>
                  <a:pt x="246" y="3"/>
                </a:lnTo>
                <a:lnTo>
                  <a:pt x="249" y="2"/>
                </a:lnTo>
                <a:lnTo>
                  <a:pt x="252" y="1"/>
                </a:lnTo>
                <a:lnTo>
                  <a:pt x="255" y="1"/>
                </a:lnTo>
                <a:lnTo>
                  <a:pt x="258" y="1"/>
                </a:lnTo>
                <a:lnTo>
                  <a:pt x="261" y="0"/>
                </a:lnTo>
                <a:lnTo>
                  <a:pt x="264" y="0"/>
                </a:lnTo>
                <a:lnTo>
                  <a:pt x="267" y="0"/>
                </a:lnTo>
                <a:lnTo>
                  <a:pt x="270" y="0"/>
                </a:lnTo>
                <a:lnTo>
                  <a:pt x="273" y="0"/>
                </a:lnTo>
                <a:lnTo>
                  <a:pt x="276" y="0"/>
                </a:lnTo>
                <a:lnTo>
                  <a:pt x="279" y="0"/>
                </a:lnTo>
                <a:lnTo>
                  <a:pt x="282" y="0"/>
                </a:lnTo>
                <a:lnTo>
                  <a:pt x="285" y="0"/>
                </a:lnTo>
                <a:lnTo>
                  <a:pt x="288" y="1"/>
                </a:lnTo>
                <a:lnTo>
                  <a:pt x="291" y="1"/>
                </a:lnTo>
                <a:lnTo>
                  <a:pt x="294" y="2"/>
                </a:lnTo>
                <a:lnTo>
                  <a:pt x="296" y="2"/>
                </a:lnTo>
                <a:lnTo>
                  <a:pt x="299" y="3"/>
                </a:lnTo>
                <a:lnTo>
                  <a:pt x="302" y="4"/>
                </a:lnTo>
                <a:lnTo>
                  <a:pt x="305" y="5"/>
                </a:lnTo>
                <a:lnTo>
                  <a:pt x="308" y="5"/>
                </a:lnTo>
                <a:lnTo>
                  <a:pt x="311" y="6"/>
                </a:lnTo>
                <a:lnTo>
                  <a:pt x="314" y="7"/>
                </a:lnTo>
                <a:lnTo>
                  <a:pt x="317" y="8"/>
                </a:lnTo>
                <a:lnTo>
                  <a:pt x="320" y="9"/>
                </a:lnTo>
                <a:lnTo>
                  <a:pt x="323" y="10"/>
                </a:lnTo>
                <a:lnTo>
                  <a:pt x="326" y="11"/>
                </a:lnTo>
                <a:lnTo>
                  <a:pt x="329" y="12"/>
                </a:lnTo>
                <a:lnTo>
                  <a:pt x="332" y="12"/>
                </a:lnTo>
                <a:lnTo>
                  <a:pt x="335" y="13"/>
                </a:lnTo>
                <a:lnTo>
                  <a:pt x="338" y="14"/>
                </a:lnTo>
                <a:lnTo>
                  <a:pt x="341" y="15"/>
                </a:lnTo>
                <a:lnTo>
                  <a:pt x="343" y="15"/>
                </a:lnTo>
                <a:lnTo>
                  <a:pt x="346" y="16"/>
                </a:lnTo>
                <a:lnTo>
                  <a:pt x="349" y="16"/>
                </a:lnTo>
                <a:lnTo>
                  <a:pt x="352" y="17"/>
                </a:lnTo>
                <a:lnTo>
                  <a:pt x="355" y="17"/>
                </a:lnTo>
                <a:lnTo>
                  <a:pt x="358" y="17"/>
                </a:lnTo>
                <a:lnTo>
                  <a:pt x="361" y="17"/>
                </a:lnTo>
                <a:lnTo>
                  <a:pt x="364" y="17"/>
                </a:lnTo>
                <a:lnTo>
                  <a:pt x="367" y="17"/>
                </a:lnTo>
                <a:lnTo>
                  <a:pt x="370" y="17"/>
                </a:lnTo>
                <a:lnTo>
                  <a:pt x="373" y="17"/>
                </a:lnTo>
                <a:lnTo>
                  <a:pt x="376" y="17"/>
                </a:lnTo>
                <a:lnTo>
                  <a:pt x="379" y="16"/>
                </a:lnTo>
                <a:lnTo>
                  <a:pt x="382" y="16"/>
                </a:lnTo>
                <a:lnTo>
                  <a:pt x="385" y="15"/>
                </a:lnTo>
                <a:lnTo>
                  <a:pt x="388" y="15"/>
                </a:lnTo>
                <a:lnTo>
                  <a:pt x="391" y="14"/>
                </a:lnTo>
                <a:lnTo>
                  <a:pt x="393" y="13"/>
                </a:lnTo>
                <a:lnTo>
                  <a:pt x="396" y="13"/>
                </a:lnTo>
                <a:lnTo>
                  <a:pt x="399" y="12"/>
                </a:lnTo>
                <a:lnTo>
                  <a:pt x="402" y="11"/>
                </a:lnTo>
                <a:lnTo>
                  <a:pt x="405" y="10"/>
                </a:lnTo>
                <a:lnTo>
                  <a:pt x="408" y="9"/>
                </a:lnTo>
                <a:lnTo>
                  <a:pt x="411" y="8"/>
                </a:lnTo>
                <a:lnTo>
                  <a:pt x="414" y="7"/>
                </a:lnTo>
                <a:lnTo>
                  <a:pt x="417" y="7"/>
                </a:lnTo>
                <a:lnTo>
                  <a:pt x="420" y="6"/>
                </a:lnTo>
                <a:lnTo>
                  <a:pt x="423" y="5"/>
                </a:lnTo>
                <a:lnTo>
                  <a:pt x="426" y="4"/>
                </a:lnTo>
                <a:lnTo>
                  <a:pt x="429" y="3"/>
                </a:lnTo>
                <a:lnTo>
                  <a:pt x="432" y="3"/>
                </a:lnTo>
                <a:lnTo>
                  <a:pt x="435" y="2"/>
                </a:lnTo>
                <a:lnTo>
                  <a:pt x="438" y="1"/>
                </a:lnTo>
                <a:lnTo>
                  <a:pt x="441" y="1"/>
                </a:lnTo>
                <a:lnTo>
                  <a:pt x="443" y="0"/>
                </a:lnTo>
                <a:lnTo>
                  <a:pt x="446" y="0"/>
                </a:lnTo>
                <a:lnTo>
                  <a:pt x="449" y="0"/>
                </a:lnTo>
                <a:lnTo>
                  <a:pt x="452" y="0"/>
                </a:lnTo>
                <a:lnTo>
                  <a:pt x="455" y="0"/>
                </a:lnTo>
                <a:lnTo>
                  <a:pt x="458" y="0"/>
                </a:lnTo>
                <a:lnTo>
                  <a:pt x="461" y="0"/>
                </a:lnTo>
                <a:lnTo>
                  <a:pt x="464" y="0"/>
                </a:lnTo>
                <a:lnTo>
                  <a:pt x="467" y="0"/>
                </a:lnTo>
                <a:lnTo>
                  <a:pt x="470" y="0"/>
                </a:lnTo>
                <a:lnTo>
                  <a:pt x="473" y="1"/>
                </a:lnTo>
                <a:lnTo>
                  <a:pt x="476" y="1"/>
                </a:lnTo>
                <a:lnTo>
                  <a:pt x="479" y="2"/>
                </a:lnTo>
                <a:lnTo>
                  <a:pt x="482" y="3"/>
                </a:lnTo>
                <a:lnTo>
                  <a:pt x="485" y="3"/>
                </a:lnTo>
                <a:lnTo>
                  <a:pt x="488" y="4"/>
                </a:lnTo>
                <a:lnTo>
                  <a:pt x="490" y="5"/>
                </a:lnTo>
                <a:lnTo>
                  <a:pt x="493" y="6"/>
                </a:lnTo>
                <a:lnTo>
                  <a:pt x="496" y="6"/>
                </a:lnTo>
                <a:lnTo>
                  <a:pt x="499" y="7"/>
                </a:lnTo>
                <a:lnTo>
                  <a:pt x="502" y="8"/>
                </a:lnTo>
                <a:lnTo>
                  <a:pt x="505" y="9"/>
                </a:lnTo>
                <a:lnTo>
                  <a:pt x="508" y="10"/>
                </a:lnTo>
                <a:lnTo>
                  <a:pt x="511" y="11"/>
                </a:lnTo>
                <a:lnTo>
                  <a:pt x="514" y="12"/>
                </a:lnTo>
                <a:lnTo>
                  <a:pt x="517" y="13"/>
                </a:lnTo>
                <a:lnTo>
                  <a:pt x="520" y="13"/>
                </a:lnTo>
                <a:lnTo>
                  <a:pt x="523" y="14"/>
                </a:lnTo>
                <a:lnTo>
                  <a:pt x="526" y="15"/>
                </a:lnTo>
                <a:lnTo>
                  <a:pt x="529" y="15"/>
                </a:lnTo>
                <a:lnTo>
                  <a:pt x="532" y="16"/>
                </a:lnTo>
                <a:lnTo>
                  <a:pt x="535" y="16"/>
                </a:lnTo>
                <a:lnTo>
                  <a:pt x="538" y="17"/>
                </a:lnTo>
                <a:lnTo>
                  <a:pt x="540" y="17"/>
                </a:lnTo>
                <a:lnTo>
                  <a:pt x="543" y="17"/>
                </a:lnTo>
                <a:lnTo>
                  <a:pt x="546" y="17"/>
                </a:lnTo>
                <a:lnTo>
                  <a:pt x="549" y="17"/>
                </a:lnTo>
                <a:lnTo>
                  <a:pt x="552" y="17"/>
                </a:lnTo>
                <a:lnTo>
                  <a:pt x="555" y="17"/>
                </a:lnTo>
                <a:lnTo>
                  <a:pt x="558" y="17"/>
                </a:lnTo>
                <a:lnTo>
                  <a:pt x="561" y="17"/>
                </a:lnTo>
                <a:lnTo>
                  <a:pt x="564" y="16"/>
                </a:lnTo>
                <a:lnTo>
                  <a:pt x="567" y="16"/>
                </a:lnTo>
                <a:lnTo>
                  <a:pt x="570" y="15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60"/>
          <p:cNvSpPr>
            <a:spLocks/>
          </p:cNvSpPr>
          <p:nvPr/>
        </p:nvSpPr>
        <p:spPr bwMode="auto">
          <a:xfrm>
            <a:off x="596899" y="2754821"/>
            <a:ext cx="2946302" cy="597979"/>
          </a:xfrm>
          <a:custGeom>
            <a:avLst/>
            <a:gdLst>
              <a:gd name="T0" fmla="*/ 9 w 585"/>
              <a:gd name="T1" fmla="*/ 93 h 119"/>
              <a:gd name="T2" fmla="*/ 21 w 585"/>
              <a:gd name="T3" fmla="*/ 110 h 119"/>
              <a:gd name="T4" fmla="*/ 33 w 585"/>
              <a:gd name="T5" fmla="*/ 119 h 119"/>
              <a:gd name="T6" fmla="*/ 45 w 585"/>
              <a:gd name="T7" fmla="*/ 118 h 119"/>
              <a:gd name="T8" fmla="*/ 57 w 585"/>
              <a:gd name="T9" fmla="*/ 108 h 119"/>
              <a:gd name="T10" fmla="*/ 69 w 585"/>
              <a:gd name="T11" fmla="*/ 90 h 119"/>
              <a:gd name="T12" fmla="*/ 81 w 585"/>
              <a:gd name="T13" fmla="*/ 68 h 119"/>
              <a:gd name="T14" fmla="*/ 93 w 585"/>
              <a:gd name="T15" fmla="*/ 44 h 119"/>
              <a:gd name="T16" fmla="*/ 105 w 585"/>
              <a:gd name="T17" fmla="*/ 23 h 119"/>
              <a:gd name="T18" fmla="*/ 117 w 585"/>
              <a:gd name="T19" fmla="*/ 7 h 119"/>
              <a:gd name="T20" fmla="*/ 129 w 585"/>
              <a:gd name="T21" fmla="*/ 0 h 119"/>
              <a:gd name="T22" fmla="*/ 141 w 585"/>
              <a:gd name="T23" fmla="*/ 2 h 119"/>
              <a:gd name="T24" fmla="*/ 154 w 585"/>
              <a:gd name="T25" fmla="*/ 13 h 119"/>
              <a:gd name="T26" fmla="*/ 166 w 585"/>
              <a:gd name="T27" fmla="*/ 32 h 119"/>
              <a:gd name="T28" fmla="*/ 178 w 585"/>
              <a:gd name="T29" fmla="*/ 55 h 119"/>
              <a:gd name="T30" fmla="*/ 190 w 585"/>
              <a:gd name="T31" fmla="*/ 78 h 119"/>
              <a:gd name="T32" fmla="*/ 202 w 585"/>
              <a:gd name="T33" fmla="*/ 99 h 119"/>
              <a:gd name="T34" fmla="*/ 214 w 585"/>
              <a:gd name="T35" fmla="*/ 113 h 119"/>
              <a:gd name="T36" fmla="*/ 226 w 585"/>
              <a:gd name="T37" fmla="*/ 119 h 119"/>
              <a:gd name="T38" fmla="*/ 238 w 585"/>
              <a:gd name="T39" fmla="*/ 116 h 119"/>
              <a:gd name="T40" fmla="*/ 250 w 585"/>
              <a:gd name="T41" fmla="*/ 104 h 119"/>
              <a:gd name="T42" fmla="*/ 262 w 585"/>
              <a:gd name="T43" fmla="*/ 84 h 119"/>
              <a:gd name="T44" fmla="*/ 274 w 585"/>
              <a:gd name="T45" fmla="*/ 61 h 119"/>
              <a:gd name="T46" fmla="*/ 286 w 585"/>
              <a:gd name="T47" fmla="*/ 38 h 119"/>
              <a:gd name="T48" fmla="*/ 298 w 585"/>
              <a:gd name="T49" fmla="*/ 18 h 119"/>
              <a:gd name="T50" fmla="*/ 311 w 585"/>
              <a:gd name="T51" fmla="*/ 4 h 119"/>
              <a:gd name="T52" fmla="*/ 323 w 585"/>
              <a:gd name="T53" fmla="*/ 0 h 119"/>
              <a:gd name="T54" fmla="*/ 335 w 585"/>
              <a:gd name="T55" fmla="*/ 4 h 119"/>
              <a:gd name="T56" fmla="*/ 347 w 585"/>
              <a:gd name="T57" fmla="*/ 18 h 119"/>
              <a:gd name="T58" fmla="*/ 359 w 585"/>
              <a:gd name="T59" fmla="*/ 38 h 119"/>
              <a:gd name="T60" fmla="*/ 371 w 585"/>
              <a:gd name="T61" fmla="*/ 62 h 119"/>
              <a:gd name="T62" fmla="*/ 383 w 585"/>
              <a:gd name="T63" fmla="*/ 85 h 119"/>
              <a:gd name="T64" fmla="*/ 395 w 585"/>
              <a:gd name="T65" fmla="*/ 104 h 119"/>
              <a:gd name="T66" fmla="*/ 407 w 585"/>
              <a:gd name="T67" fmla="*/ 116 h 119"/>
              <a:gd name="T68" fmla="*/ 419 w 585"/>
              <a:gd name="T69" fmla="*/ 119 h 119"/>
              <a:gd name="T70" fmla="*/ 431 w 585"/>
              <a:gd name="T71" fmla="*/ 113 h 119"/>
              <a:gd name="T72" fmla="*/ 443 w 585"/>
              <a:gd name="T73" fmla="*/ 99 h 119"/>
              <a:gd name="T74" fmla="*/ 456 w 585"/>
              <a:gd name="T75" fmla="*/ 78 h 119"/>
              <a:gd name="T76" fmla="*/ 468 w 585"/>
              <a:gd name="T77" fmla="*/ 54 h 119"/>
              <a:gd name="T78" fmla="*/ 480 w 585"/>
              <a:gd name="T79" fmla="*/ 31 h 119"/>
              <a:gd name="T80" fmla="*/ 492 w 585"/>
              <a:gd name="T81" fmla="*/ 13 h 119"/>
              <a:gd name="T82" fmla="*/ 504 w 585"/>
              <a:gd name="T83" fmla="*/ 2 h 119"/>
              <a:gd name="T84" fmla="*/ 516 w 585"/>
              <a:gd name="T85" fmla="*/ 0 h 119"/>
              <a:gd name="T86" fmla="*/ 528 w 585"/>
              <a:gd name="T87" fmla="*/ 7 h 119"/>
              <a:gd name="T88" fmla="*/ 540 w 585"/>
              <a:gd name="T89" fmla="*/ 23 h 119"/>
              <a:gd name="T90" fmla="*/ 552 w 585"/>
              <a:gd name="T91" fmla="*/ 45 h 119"/>
              <a:gd name="T92" fmla="*/ 564 w 585"/>
              <a:gd name="T93" fmla="*/ 68 h 119"/>
              <a:gd name="T94" fmla="*/ 576 w 585"/>
              <a:gd name="T95" fmla="*/ 91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85" h="119">
                <a:moveTo>
                  <a:pt x="0" y="77"/>
                </a:moveTo>
                <a:lnTo>
                  <a:pt x="3" y="83"/>
                </a:lnTo>
                <a:lnTo>
                  <a:pt x="6" y="88"/>
                </a:lnTo>
                <a:lnTo>
                  <a:pt x="9" y="93"/>
                </a:lnTo>
                <a:lnTo>
                  <a:pt x="12" y="98"/>
                </a:lnTo>
                <a:lnTo>
                  <a:pt x="15" y="103"/>
                </a:lnTo>
                <a:lnTo>
                  <a:pt x="18" y="106"/>
                </a:lnTo>
                <a:lnTo>
                  <a:pt x="21" y="110"/>
                </a:lnTo>
                <a:lnTo>
                  <a:pt x="24" y="113"/>
                </a:lnTo>
                <a:lnTo>
                  <a:pt x="27" y="115"/>
                </a:lnTo>
                <a:lnTo>
                  <a:pt x="30" y="117"/>
                </a:lnTo>
                <a:lnTo>
                  <a:pt x="33" y="119"/>
                </a:lnTo>
                <a:lnTo>
                  <a:pt x="36" y="119"/>
                </a:lnTo>
                <a:lnTo>
                  <a:pt x="39" y="119"/>
                </a:lnTo>
                <a:lnTo>
                  <a:pt x="42" y="119"/>
                </a:lnTo>
                <a:lnTo>
                  <a:pt x="45" y="118"/>
                </a:lnTo>
                <a:lnTo>
                  <a:pt x="48" y="116"/>
                </a:lnTo>
                <a:lnTo>
                  <a:pt x="51" y="114"/>
                </a:lnTo>
                <a:lnTo>
                  <a:pt x="54" y="111"/>
                </a:lnTo>
                <a:lnTo>
                  <a:pt x="57" y="108"/>
                </a:lnTo>
                <a:lnTo>
                  <a:pt x="60" y="104"/>
                </a:lnTo>
                <a:lnTo>
                  <a:pt x="63" y="100"/>
                </a:lnTo>
                <a:lnTo>
                  <a:pt x="66" y="95"/>
                </a:lnTo>
                <a:lnTo>
                  <a:pt x="69" y="90"/>
                </a:lnTo>
                <a:lnTo>
                  <a:pt x="72" y="85"/>
                </a:lnTo>
                <a:lnTo>
                  <a:pt x="75" y="80"/>
                </a:lnTo>
                <a:lnTo>
                  <a:pt x="78" y="74"/>
                </a:lnTo>
                <a:lnTo>
                  <a:pt x="81" y="68"/>
                </a:lnTo>
                <a:lnTo>
                  <a:pt x="84" y="62"/>
                </a:lnTo>
                <a:lnTo>
                  <a:pt x="87" y="56"/>
                </a:lnTo>
                <a:lnTo>
                  <a:pt x="90" y="50"/>
                </a:lnTo>
                <a:lnTo>
                  <a:pt x="93" y="44"/>
                </a:lnTo>
                <a:lnTo>
                  <a:pt x="96" y="38"/>
                </a:lnTo>
                <a:lnTo>
                  <a:pt x="99" y="33"/>
                </a:lnTo>
                <a:lnTo>
                  <a:pt x="102" y="28"/>
                </a:lnTo>
                <a:lnTo>
                  <a:pt x="105" y="23"/>
                </a:lnTo>
                <a:lnTo>
                  <a:pt x="108" y="18"/>
                </a:lnTo>
                <a:lnTo>
                  <a:pt x="111" y="14"/>
                </a:lnTo>
                <a:lnTo>
                  <a:pt x="114" y="10"/>
                </a:lnTo>
                <a:lnTo>
                  <a:pt x="117" y="7"/>
                </a:lnTo>
                <a:lnTo>
                  <a:pt x="120" y="5"/>
                </a:lnTo>
                <a:lnTo>
                  <a:pt x="123" y="2"/>
                </a:lnTo>
                <a:lnTo>
                  <a:pt x="126" y="1"/>
                </a:lnTo>
                <a:lnTo>
                  <a:pt x="129" y="0"/>
                </a:lnTo>
                <a:lnTo>
                  <a:pt x="132" y="0"/>
                </a:lnTo>
                <a:lnTo>
                  <a:pt x="135" y="0"/>
                </a:lnTo>
                <a:lnTo>
                  <a:pt x="138" y="1"/>
                </a:lnTo>
                <a:lnTo>
                  <a:pt x="141" y="2"/>
                </a:lnTo>
                <a:lnTo>
                  <a:pt x="144" y="4"/>
                </a:lnTo>
                <a:lnTo>
                  <a:pt x="147" y="6"/>
                </a:lnTo>
                <a:lnTo>
                  <a:pt x="151" y="10"/>
                </a:lnTo>
                <a:lnTo>
                  <a:pt x="154" y="13"/>
                </a:lnTo>
                <a:lnTo>
                  <a:pt x="157" y="17"/>
                </a:lnTo>
                <a:lnTo>
                  <a:pt x="160" y="22"/>
                </a:lnTo>
                <a:lnTo>
                  <a:pt x="163" y="26"/>
                </a:lnTo>
                <a:lnTo>
                  <a:pt x="166" y="32"/>
                </a:lnTo>
                <a:lnTo>
                  <a:pt x="169" y="37"/>
                </a:lnTo>
                <a:lnTo>
                  <a:pt x="172" y="43"/>
                </a:lnTo>
                <a:lnTo>
                  <a:pt x="175" y="49"/>
                </a:lnTo>
                <a:lnTo>
                  <a:pt x="178" y="55"/>
                </a:lnTo>
                <a:lnTo>
                  <a:pt x="181" y="61"/>
                </a:lnTo>
                <a:lnTo>
                  <a:pt x="184" y="66"/>
                </a:lnTo>
                <a:lnTo>
                  <a:pt x="187" y="72"/>
                </a:lnTo>
                <a:lnTo>
                  <a:pt x="190" y="78"/>
                </a:lnTo>
                <a:lnTo>
                  <a:pt x="193" y="84"/>
                </a:lnTo>
                <a:lnTo>
                  <a:pt x="196" y="89"/>
                </a:lnTo>
                <a:lnTo>
                  <a:pt x="199" y="94"/>
                </a:lnTo>
                <a:lnTo>
                  <a:pt x="202" y="99"/>
                </a:lnTo>
                <a:lnTo>
                  <a:pt x="205" y="103"/>
                </a:lnTo>
                <a:lnTo>
                  <a:pt x="208" y="107"/>
                </a:lnTo>
                <a:lnTo>
                  <a:pt x="211" y="111"/>
                </a:lnTo>
                <a:lnTo>
                  <a:pt x="214" y="113"/>
                </a:lnTo>
                <a:lnTo>
                  <a:pt x="217" y="116"/>
                </a:lnTo>
                <a:lnTo>
                  <a:pt x="220" y="118"/>
                </a:lnTo>
                <a:lnTo>
                  <a:pt x="223" y="119"/>
                </a:lnTo>
                <a:lnTo>
                  <a:pt x="226" y="119"/>
                </a:lnTo>
                <a:lnTo>
                  <a:pt x="229" y="119"/>
                </a:lnTo>
                <a:lnTo>
                  <a:pt x="232" y="119"/>
                </a:lnTo>
                <a:lnTo>
                  <a:pt x="235" y="118"/>
                </a:lnTo>
                <a:lnTo>
                  <a:pt x="238" y="116"/>
                </a:lnTo>
                <a:lnTo>
                  <a:pt x="241" y="114"/>
                </a:lnTo>
                <a:lnTo>
                  <a:pt x="244" y="111"/>
                </a:lnTo>
                <a:lnTo>
                  <a:pt x="247" y="107"/>
                </a:lnTo>
                <a:lnTo>
                  <a:pt x="250" y="104"/>
                </a:lnTo>
                <a:lnTo>
                  <a:pt x="253" y="99"/>
                </a:lnTo>
                <a:lnTo>
                  <a:pt x="256" y="95"/>
                </a:lnTo>
                <a:lnTo>
                  <a:pt x="259" y="90"/>
                </a:lnTo>
                <a:lnTo>
                  <a:pt x="262" y="84"/>
                </a:lnTo>
                <a:lnTo>
                  <a:pt x="265" y="79"/>
                </a:lnTo>
                <a:lnTo>
                  <a:pt x="268" y="73"/>
                </a:lnTo>
                <a:lnTo>
                  <a:pt x="271" y="67"/>
                </a:lnTo>
                <a:lnTo>
                  <a:pt x="274" y="61"/>
                </a:lnTo>
                <a:lnTo>
                  <a:pt x="277" y="55"/>
                </a:lnTo>
                <a:lnTo>
                  <a:pt x="280" y="49"/>
                </a:lnTo>
                <a:lnTo>
                  <a:pt x="283" y="43"/>
                </a:lnTo>
                <a:lnTo>
                  <a:pt x="286" y="38"/>
                </a:lnTo>
                <a:lnTo>
                  <a:pt x="289" y="32"/>
                </a:lnTo>
                <a:lnTo>
                  <a:pt x="292" y="27"/>
                </a:lnTo>
                <a:lnTo>
                  <a:pt x="295" y="22"/>
                </a:lnTo>
                <a:lnTo>
                  <a:pt x="298" y="18"/>
                </a:lnTo>
                <a:lnTo>
                  <a:pt x="302" y="13"/>
                </a:lnTo>
                <a:lnTo>
                  <a:pt x="305" y="10"/>
                </a:lnTo>
                <a:lnTo>
                  <a:pt x="308" y="7"/>
                </a:lnTo>
                <a:lnTo>
                  <a:pt x="311" y="4"/>
                </a:lnTo>
                <a:lnTo>
                  <a:pt x="314" y="2"/>
                </a:lnTo>
                <a:lnTo>
                  <a:pt x="317" y="1"/>
                </a:lnTo>
                <a:lnTo>
                  <a:pt x="320" y="0"/>
                </a:lnTo>
                <a:lnTo>
                  <a:pt x="323" y="0"/>
                </a:lnTo>
                <a:lnTo>
                  <a:pt x="326" y="0"/>
                </a:lnTo>
                <a:lnTo>
                  <a:pt x="329" y="1"/>
                </a:lnTo>
                <a:lnTo>
                  <a:pt x="332" y="2"/>
                </a:lnTo>
                <a:lnTo>
                  <a:pt x="335" y="4"/>
                </a:lnTo>
                <a:lnTo>
                  <a:pt x="338" y="7"/>
                </a:lnTo>
                <a:lnTo>
                  <a:pt x="341" y="10"/>
                </a:lnTo>
                <a:lnTo>
                  <a:pt x="344" y="14"/>
                </a:lnTo>
                <a:lnTo>
                  <a:pt x="347" y="18"/>
                </a:lnTo>
                <a:lnTo>
                  <a:pt x="350" y="22"/>
                </a:lnTo>
                <a:lnTo>
                  <a:pt x="353" y="27"/>
                </a:lnTo>
                <a:lnTo>
                  <a:pt x="356" y="33"/>
                </a:lnTo>
                <a:lnTo>
                  <a:pt x="359" y="38"/>
                </a:lnTo>
                <a:lnTo>
                  <a:pt x="362" y="44"/>
                </a:lnTo>
                <a:lnTo>
                  <a:pt x="365" y="50"/>
                </a:lnTo>
                <a:lnTo>
                  <a:pt x="368" y="56"/>
                </a:lnTo>
                <a:lnTo>
                  <a:pt x="371" y="62"/>
                </a:lnTo>
                <a:lnTo>
                  <a:pt x="374" y="67"/>
                </a:lnTo>
                <a:lnTo>
                  <a:pt x="377" y="73"/>
                </a:lnTo>
                <a:lnTo>
                  <a:pt x="380" y="79"/>
                </a:lnTo>
                <a:lnTo>
                  <a:pt x="383" y="85"/>
                </a:lnTo>
                <a:lnTo>
                  <a:pt x="386" y="90"/>
                </a:lnTo>
                <a:lnTo>
                  <a:pt x="389" y="95"/>
                </a:lnTo>
                <a:lnTo>
                  <a:pt x="392" y="100"/>
                </a:lnTo>
                <a:lnTo>
                  <a:pt x="395" y="104"/>
                </a:lnTo>
                <a:lnTo>
                  <a:pt x="398" y="108"/>
                </a:lnTo>
                <a:lnTo>
                  <a:pt x="401" y="111"/>
                </a:lnTo>
                <a:lnTo>
                  <a:pt x="404" y="114"/>
                </a:lnTo>
                <a:lnTo>
                  <a:pt x="407" y="116"/>
                </a:lnTo>
                <a:lnTo>
                  <a:pt x="410" y="118"/>
                </a:lnTo>
                <a:lnTo>
                  <a:pt x="413" y="119"/>
                </a:lnTo>
                <a:lnTo>
                  <a:pt x="416" y="119"/>
                </a:lnTo>
                <a:lnTo>
                  <a:pt x="419" y="119"/>
                </a:lnTo>
                <a:lnTo>
                  <a:pt x="422" y="119"/>
                </a:lnTo>
                <a:lnTo>
                  <a:pt x="425" y="117"/>
                </a:lnTo>
                <a:lnTo>
                  <a:pt x="428" y="116"/>
                </a:lnTo>
                <a:lnTo>
                  <a:pt x="431" y="113"/>
                </a:lnTo>
                <a:lnTo>
                  <a:pt x="434" y="110"/>
                </a:lnTo>
                <a:lnTo>
                  <a:pt x="437" y="107"/>
                </a:lnTo>
                <a:lnTo>
                  <a:pt x="440" y="103"/>
                </a:lnTo>
                <a:lnTo>
                  <a:pt x="443" y="99"/>
                </a:lnTo>
                <a:lnTo>
                  <a:pt x="446" y="94"/>
                </a:lnTo>
                <a:lnTo>
                  <a:pt x="449" y="89"/>
                </a:lnTo>
                <a:lnTo>
                  <a:pt x="453" y="83"/>
                </a:lnTo>
                <a:lnTo>
                  <a:pt x="456" y="78"/>
                </a:lnTo>
                <a:lnTo>
                  <a:pt x="459" y="72"/>
                </a:lnTo>
                <a:lnTo>
                  <a:pt x="462" y="66"/>
                </a:lnTo>
                <a:lnTo>
                  <a:pt x="465" y="60"/>
                </a:lnTo>
                <a:lnTo>
                  <a:pt x="468" y="54"/>
                </a:lnTo>
                <a:lnTo>
                  <a:pt x="471" y="48"/>
                </a:lnTo>
                <a:lnTo>
                  <a:pt x="474" y="42"/>
                </a:lnTo>
                <a:lnTo>
                  <a:pt x="477" y="37"/>
                </a:lnTo>
                <a:lnTo>
                  <a:pt x="480" y="31"/>
                </a:lnTo>
                <a:lnTo>
                  <a:pt x="483" y="26"/>
                </a:lnTo>
                <a:lnTo>
                  <a:pt x="486" y="21"/>
                </a:lnTo>
                <a:lnTo>
                  <a:pt x="489" y="17"/>
                </a:lnTo>
                <a:lnTo>
                  <a:pt x="492" y="13"/>
                </a:lnTo>
                <a:lnTo>
                  <a:pt x="495" y="9"/>
                </a:lnTo>
                <a:lnTo>
                  <a:pt x="498" y="6"/>
                </a:lnTo>
                <a:lnTo>
                  <a:pt x="501" y="4"/>
                </a:lnTo>
                <a:lnTo>
                  <a:pt x="504" y="2"/>
                </a:lnTo>
                <a:lnTo>
                  <a:pt x="507" y="0"/>
                </a:lnTo>
                <a:lnTo>
                  <a:pt x="510" y="0"/>
                </a:lnTo>
                <a:lnTo>
                  <a:pt x="513" y="0"/>
                </a:lnTo>
                <a:lnTo>
                  <a:pt x="516" y="0"/>
                </a:lnTo>
                <a:lnTo>
                  <a:pt x="519" y="1"/>
                </a:lnTo>
                <a:lnTo>
                  <a:pt x="522" y="3"/>
                </a:lnTo>
                <a:lnTo>
                  <a:pt x="525" y="5"/>
                </a:lnTo>
                <a:lnTo>
                  <a:pt x="528" y="7"/>
                </a:lnTo>
                <a:lnTo>
                  <a:pt x="531" y="11"/>
                </a:lnTo>
                <a:lnTo>
                  <a:pt x="534" y="14"/>
                </a:lnTo>
                <a:lnTo>
                  <a:pt x="537" y="19"/>
                </a:lnTo>
                <a:lnTo>
                  <a:pt x="540" y="23"/>
                </a:lnTo>
                <a:lnTo>
                  <a:pt x="543" y="28"/>
                </a:lnTo>
                <a:lnTo>
                  <a:pt x="546" y="33"/>
                </a:lnTo>
                <a:lnTo>
                  <a:pt x="549" y="39"/>
                </a:lnTo>
                <a:lnTo>
                  <a:pt x="552" y="45"/>
                </a:lnTo>
                <a:lnTo>
                  <a:pt x="555" y="51"/>
                </a:lnTo>
                <a:lnTo>
                  <a:pt x="558" y="57"/>
                </a:lnTo>
                <a:lnTo>
                  <a:pt x="561" y="63"/>
                </a:lnTo>
                <a:lnTo>
                  <a:pt x="564" y="68"/>
                </a:lnTo>
                <a:lnTo>
                  <a:pt x="567" y="74"/>
                </a:lnTo>
                <a:lnTo>
                  <a:pt x="570" y="80"/>
                </a:lnTo>
                <a:lnTo>
                  <a:pt x="573" y="86"/>
                </a:lnTo>
                <a:lnTo>
                  <a:pt x="576" y="91"/>
                </a:lnTo>
                <a:lnTo>
                  <a:pt x="579" y="96"/>
                </a:lnTo>
                <a:lnTo>
                  <a:pt x="582" y="100"/>
                </a:lnTo>
                <a:lnTo>
                  <a:pt x="585" y="105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822960" y="1179981"/>
            <a:ext cx="0" cy="183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1249680" y="1179981"/>
            <a:ext cx="0" cy="183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6" name="TextBox 6195"/>
          <p:cNvSpPr txBox="1"/>
          <p:nvPr/>
        </p:nvSpPr>
        <p:spPr>
          <a:xfrm>
            <a:off x="815782" y="2057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" pitchFamily="18" charset="0"/>
              </a:rPr>
              <a:t>Δ</a:t>
            </a:r>
            <a:r>
              <a:rPr lang="el-GR" i="1" dirty="0" smtClean="0">
                <a:latin typeface="Cambria" pitchFamily="18" charset="0"/>
              </a:rPr>
              <a:t>φ</a:t>
            </a:r>
            <a:endParaRPr lang="en-US" i="1" dirty="0">
              <a:latin typeface="Cambria" pitchFamily="18" charset="0"/>
            </a:endParaRPr>
          </a:p>
        </p:txBody>
      </p:sp>
      <p:cxnSp>
        <p:nvCxnSpPr>
          <p:cNvPr id="6198" name="Straight Arrow Connector 6197"/>
          <p:cNvCxnSpPr/>
          <p:nvPr/>
        </p:nvCxnSpPr>
        <p:spPr>
          <a:xfrm>
            <a:off x="815782" y="2502932"/>
            <a:ext cx="43389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180" grpId="0" animBg="1"/>
      <p:bldP spid="61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film interference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2667000" cy="243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848480" y="4267200"/>
            <a:ext cx="381000" cy="1981200"/>
            <a:chOff x="2133600" y="4724400"/>
            <a:chExt cx="381000" cy="1600200"/>
          </a:xfrm>
        </p:grpSpPr>
        <p:sp>
          <p:nvSpPr>
            <p:cNvPr id="6" name="Right Triangle 5"/>
            <p:cNvSpPr/>
            <p:nvPr/>
          </p:nvSpPr>
          <p:spPr>
            <a:xfrm>
              <a:off x="2347141" y="4724400"/>
              <a:ext cx="167459" cy="160020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133600" y="4724400"/>
              <a:ext cx="213541" cy="1600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6424" y="3469714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</a:t>
            </a:r>
            <a:r>
              <a:rPr lang="en-US" sz="1050" dirty="0" smtClean="0">
                <a:solidFill>
                  <a:schemeClr val="bg1"/>
                </a:solidFill>
              </a:rPr>
              <a:t>arvard.edu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45750" y="5791200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848480" y="5715000"/>
            <a:ext cx="323290" cy="8735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67450" y="5257800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48480" y="5627649"/>
            <a:ext cx="323290" cy="8735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45750" y="5170449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71770" y="5334000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107580" y="5061724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848480" y="4985524"/>
            <a:ext cx="323290" cy="8735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67450" y="4528324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48480" y="4915517"/>
            <a:ext cx="259100" cy="7000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94570" y="4458317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107580" y="4604524"/>
            <a:ext cx="118103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70316" y="5791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" pitchFamily="18" charset="0"/>
              </a:rPr>
              <a:t>Δ</a:t>
            </a:r>
            <a:r>
              <a:rPr lang="el-GR" i="1" dirty="0" smtClean="0">
                <a:latin typeface="Cambria" pitchFamily="18" charset="0"/>
              </a:rPr>
              <a:t>φ</a:t>
            </a:r>
            <a:endParaRPr lang="en-US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4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Light propagation = diffraction + interference</a:t>
            </a:r>
            <a:endParaRPr lang="en-US" dirty="0"/>
          </a:p>
        </p:txBody>
      </p:sp>
      <p:sp>
        <p:nvSpPr>
          <p:cNvPr id="4" name="Freeform 59"/>
          <p:cNvSpPr>
            <a:spLocks/>
          </p:cNvSpPr>
          <p:nvPr/>
        </p:nvSpPr>
        <p:spPr bwMode="auto">
          <a:xfrm>
            <a:off x="965201" y="1524000"/>
            <a:ext cx="1244599" cy="365577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95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76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57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38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14600" y="200406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87680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371590" y="1981188"/>
            <a:ext cx="2667010" cy="2667024"/>
            <a:chOff x="1371590" y="1981188"/>
            <a:chExt cx="2667010" cy="2667024"/>
          </a:xfrm>
        </p:grpSpPr>
        <p:sp>
          <p:nvSpPr>
            <p:cNvPr id="13" name="Arc 12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71590" y="2087880"/>
            <a:ext cx="2667010" cy="2667024"/>
            <a:chOff x="1371590" y="1981188"/>
            <a:chExt cx="2667010" cy="2667024"/>
          </a:xfrm>
        </p:grpSpPr>
        <p:sp>
          <p:nvSpPr>
            <p:cNvPr id="26" name="Arc 25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71590" y="2209776"/>
            <a:ext cx="2667010" cy="2667024"/>
            <a:chOff x="1371590" y="1981188"/>
            <a:chExt cx="2667010" cy="2667024"/>
          </a:xfrm>
        </p:grpSpPr>
        <p:sp>
          <p:nvSpPr>
            <p:cNvPr id="31" name="Arc 30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71590" y="2362200"/>
            <a:ext cx="2667010" cy="2667024"/>
            <a:chOff x="1371590" y="1981188"/>
            <a:chExt cx="2667010" cy="2667024"/>
          </a:xfrm>
        </p:grpSpPr>
        <p:sp>
          <p:nvSpPr>
            <p:cNvPr id="36" name="Arc 35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71590" y="2362200"/>
            <a:ext cx="2667010" cy="2667024"/>
            <a:chOff x="1371590" y="1981188"/>
            <a:chExt cx="2667010" cy="2667024"/>
          </a:xfrm>
        </p:grpSpPr>
        <p:sp>
          <p:nvSpPr>
            <p:cNvPr id="41" name="Arc 40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71590" y="2468892"/>
            <a:ext cx="2667010" cy="2667024"/>
            <a:chOff x="1371590" y="1981188"/>
            <a:chExt cx="2667010" cy="2667024"/>
          </a:xfrm>
        </p:grpSpPr>
        <p:sp>
          <p:nvSpPr>
            <p:cNvPr id="46" name="Arc 45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71590" y="2590788"/>
            <a:ext cx="2667010" cy="2667024"/>
            <a:chOff x="1371590" y="1981188"/>
            <a:chExt cx="2667010" cy="2667024"/>
          </a:xfrm>
        </p:grpSpPr>
        <p:sp>
          <p:nvSpPr>
            <p:cNvPr id="51" name="Arc 50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371590" y="2743212"/>
            <a:ext cx="2667010" cy="2667024"/>
            <a:chOff x="1371590" y="1981188"/>
            <a:chExt cx="2667010" cy="2667024"/>
          </a:xfrm>
        </p:grpSpPr>
        <p:sp>
          <p:nvSpPr>
            <p:cNvPr id="56" name="Arc 55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371590" y="2750821"/>
            <a:ext cx="2667010" cy="2667024"/>
            <a:chOff x="1371590" y="1981188"/>
            <a:chExt cx="2667010" cy="2667024"/>
          </a:xfrm>
        </p:grpSpPr>
        <p:sp>
          <p:nvSpPr>
            <p:cNvPr id="62" name="Arc 61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371590" y="2857513"/>
            <a:ext cx="2667010" cy="2667024"/>
            <a:chOff x="1371590" y="1981188"/>
            <a:chExt cx="2667010" cy="2667024"/>
          </a:xfrm>
        </p:grpSpPr>
        <p:sp>
          <p:nvSpPr>
            <p:cNvPr id="67" name="Arc 66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371590" y="2979409"/>
            <a:ext cx="2667010" cy="2667024"/>
            <a:chOff x="1371590" y="1981188"/>
            <a:chExt cx="2667010" cy="2667024"/>
          </a:xfrm>
        </p:grpSpPr>
        <p:sp>
          <p:nvSpPr>
            <p:cNvPr id="72" name="Arc 71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71590" y="3131833"/>
            <a:ext cx="2667010" cy="2667024"/>
            <a:chOff x="1371590" y="1981188"/>
            <a:chExt cx="2667010" cy="2667024"/>
          </a:xfrm>
        </p:grpSpPr>
        <p:sp>
          <p:nvSpPr>
            <p:cNvPr id="77" name="Arc 76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371590" y="3131833"/>
            <a:ext cx="2667010" cy="2667024"/>
            <a:chOff x="1371590" y="1981188"/>
            <a:chExt cx="2667010" cy="2667024"/>
          </a:xfrm>
        </p:grpSpPr>
        <p:sp>
          <p:nvSpPr>
            <p:cNvPr id="82" name="Arc 81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371590" y="3238525"/>
            <a:ext cx="2667010" cy="2667024"/>
            <a:chOff x="1371590" y="1981188"/>
            <a:chExt cx="2667010" cy="2667024"/>
          </a:xfrm>
        </p:grpSpPr>
        <p:sp>
          <p:nvSpPr>
            <p:cNvPr id="87" name="Arc 86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Arc 89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371590" y="3360421"/>
            <a:ext cx="2667010" cy="2667024"/>
            <a:chOff x="1371590" y="1981188"/>
            <a:chExt cx="2667010" cy="2667024"/>
          </a:xfrm>
        </p:grpSpPr>
        <p:sp>
          <p:nvSpPr>
            <p:cNvPr id="92" name="Arc 91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c 92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c 94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371590" y="3512845"/>
            <a:ext cx="2667010" cy="2667024"/>
            <a:chOff x="1371590" y="1981188"/>
            <a:chExt cx="2667010" cy="2667024"/>
          </a:xfrm>
        </p:grpSpPr>
        <p:sp>
          <p:nvSpPr>
            <p:cNvPr id="97" name="Arc 96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4031166" y="3099910"/>
            <a:ext cx="0" cy="196123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071" y="3099910"/>
            <a:ext cx="0" cy="196123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8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Light propagation = diffraction + interference</a:t>
            </a:r>
            <a:endParaRPr lang="en-US" dirty="0"/>
          </a:p>
        </p:txBody>
      </p:sp>
      <p:sp>
        <p:nvSpPr>
          <p:cNvPr id="4" name="Freeform 59"/>
          <p:cNvSpPr>
            <a:spLocks/>
          </p:cNvSpPr>
          <p:nvPr/>
        </p:nvSpPr>
        <p:spPr bwMode="auto">
          <a:xfrm>
            <a:off x="965201" y="1524000"/>
            <a:ext cx="1244599" cy="365577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95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76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57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38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14600" y="200406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87680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0800" y="3276600"/>
            <a:ext cx="1440366" cy="3048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3" name="Straight Arrow Connector 102"/>
          <p:cNvCxnSpPr/>
          <p:nvPr/>
        </p:nvCxnSpPr>
        <p:spPr>
          <a:xfrm>
            <a:off x="2590800" y="3581400"/>
            <a:ext cx="1440366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5" name="Straight Arrow Connector 104"/>
          <p:cNvCxnSpPr/>
          <p:nvPr/>
        </p:nvCxnSpPr>
        <p:spPr>
          <a:xfrm flipV="1">
            <a:off x="2590800" y="3581400"/>
            <a:ext cx="1440366" cy="3048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6" name="Straight Arrow Connector 105"/>
          <p:cNvCxnSpPr/>
          <p:nvPr/>
        </p:nvCxnSpPr>
        <p:spPr>
          <a:xfrm flipV="1">
            <a:off x="2590800" y="3581400"/>
            <a:ext cx="1440366" cy="6096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7" name="Straight Arrow Connector 106"/>
          <p:cNvCxnSpPr/>
          <p:nvPr/>
        </p:nvCxnSpPr>
        <p:spPr>
          <a:xfrm flipV="1">
            <a:off x="2590800" y="3581400"/>
            <a:ext cx="1440366" cy="9144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8" name="Straight Arrow Connector 107"/>
          <p:cNvCxnSpPr/>
          <p:nvPr/>
        </p:nvCxnSpPr>
        <p:spPr>
          <a:xfrm flipV="1">
            <a:off x="2590800" y="3581400"/>
            <a:ext cx="1440366" cy="1218382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09" name="TextBox 108"/>
          <p:cNvSpPr txBox="1"/>
          <p:nvPr/>
        </p:nvSpPr>
        <p:spPr>
          <a:xfrm>
            <a:off x="4038600" y="3276600"/>
            <a:ext cx="261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 pitchFamily="18" charset="0"/>
              </a:rPr>
              <a:t>A</a:t>
            </a:r>
            <a:r>
              <a:rPr lang="en-US" sz="2400" dirty="0" smtClean="0">
                <a:latin typeface="Cambria" pitchFamily="18" charset="0"/>
              </a:rPr>
              <a:t> = </a:t>
            </a:r>
            <a:r>
              <a:rPr lang="el-GR" sz="3200" dirty="0" smtClean="0">
                <a:latin typeface="Cambria" pitchFamily="18" charset="0"/>
              </a:rPr>
              <a:t>Σ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i="1" dirty="0" smtClean="0">
                <a:latin typeface="Cambria" pitchFamily="18" charset="0"/>
              </a:rPr>
              <a:t>A</a:t>
            </a:r>
            <a:r>
              <a:rPr lang="en-US" sz="2400" i="1" baseline="-25000" dirty="0" smtClean="0">
                <a:latin typeface="Cambria" pitchFamily="18" charset="0"/>
              </a:rPr>
              <a:t>i</a:t>
            </a:r>
            <a:r>
              <a:rPr lang="en-US" sz="2400" dirty="0" smtClean="0">
                <a:latin typeface="Cambria" pitchFamily="18" charset="0"/>
              </a:rPr>
              <a:t> sin(2</a:t>
            </a:r>
            <a:r>
              <a:rPr lang="el-GR" sz="2400" i="1" dirty="0" smtClean="0">
                <a:latin typeface="Cambria" pitchFamily="18" charset="0"/>
              </a:rPr>
              <a:t>π</a:t>
            </a:r>
            <a:r>
              <a:rPr lang="en-US" sz="2400" i="1" dirty="0" smtClean="0">
                <a:latin typeface="Cambria" pitchFamily="18" charset="0"/>
              </a:rPr>
              <a:t>l</a:t>
            </a:r>
            <a:r>
              <a:rPr lang="en-US" sz="2400" dirty="0" smtClean="0">
                <a:latin typeface="Cambria" pitchFamily="18" charset="0"/>
              </a:rPr>
              <a:t>/</a:t>
            </a:r>
            <a:r>
              <a:rPr lang="el-GR" sz="2400" i="1" dirty="0" smtClean="0">
                <a:latin typeface="Cambria" pitchFamily="18" charset="0"/>
              </a:rPr>
              <a:t>λ</a:t>
            </a:r>
            <a:r>
              <a:rPr lang="en-US" sz="2400" dirty="0">
                <a:latin typeface="Cambria" pitchFamily="18" charset="0"/>
              </a:rPr>
              <a:t>)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46542" y="30596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itchFamily="18" charset="0"/>
              </a:rPr>
              <a:t>l</a:t>
            </a:r>
            <a:r>
              <a:rPr lang="en-US" i="1" baseline="-25000" dirty="0" smtClean="0">
                <a:latin typeface="Cambria" pitchFamily="18" charset="0"/>
              </a:rPr>
              <a:t>i</a:t>
            </a:r>
            <a:endParaRPr lang="en-US" i="1" dirty="0">
              <a:latin typeface="Cambria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61674" y="2895600"/>
            <a:ext cx="3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itchFamily="18" charset="0"/>
              </a:rPr>
              <a:t>A</a:t>
            </a:r>
            <a:r>
              <a:rPr lang="en-US" i="1" baseline="-25000" dirty="0" smtClean="0">
                <a:latin typeface="Cambria" pitchFamily="18" charset="0"/>
              </a:rPr>
              <a:t>i</a:t>
            </a:r>
            <a:endParaRPr lang="en-US" i="1" baseline="-25000" dirty="0">
              <a:latin typeface="Cambria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38600" y="3881735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 pitchFamily="18" charset="0"/>
              </a:rPr>
              <a:t>I</a:t>
            </a:r>
            <a:r>
              <a:rPr lang="en-US" sz="2400" dirty="0" smtClean="0">
                <a:latin typeface="Cambria" pitchFamily="18" charset="0"/>
              </a:rPr>
              <a:t> = </a:t>
            </a:r>
            <a:r>
              <a:rPr lang="en-US" sz="2400" i="1" dirty="0" smtClean="0">
                <a:latin typeface="Cambria" pitchFamily="18" charset="0"/>
              </a:rPr>
              <a:t>A</a:t>
            </a:r>
            <a:r>
              <a:rPr lang="en-US" sz="2400" baseline="30000" dirty="0" smtClean="0">
                <a:latin typeface="Cambria" pitchFamily="18" charset="0"/>
              </a:rPr>
              <a:t>2</a:t>
            </a:r>
            <a:endParaRPr lang="en-US" sz="2400" baseline="30000" dirty="0">
              <a:latin typeface="Cambria" pitchFamily="18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031166" y="35689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6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Double slit interference</a:t>
            </a:r>
            <a:endParaRPr lang="en-US" dirty="0"/>
          </a:p>
        </p:txBody>
      </p:sp>
      <p:sp>
        <p:nvSpPr>
          <p:cNvPr id="4" name="Freeform 59"/>
          <p:cNvSpPr>
            <a:spLocks/>
          </p:cNvSpPr>
          <p:nvPr/>
        </p:nvSpPr>
        <p:spPr bwMode="auto">
          <a:xfrm>
            <a:off x="965201" y="1524000"/>
            <a:ext cx="1244599" cy="365577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95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76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57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38400" y="2057400"/>
            <a:ext cx="0" cy="40386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14600" y="200406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87680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14600" y="3429000"/>
            <a:ext cx="1524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895600" y="3429000"/>
            <a:ext cx="0" cy="12192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98077" y="3815628"/>
            <a:ext cx="31290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" pitchFamily="18" charset="0"/>
              </a:rPr>
              <a:t>d</a:t>
            </a:r>
            <a:endParaRPr lang="en-US" i="1" dirty="0">
              <a:latin typeface="Cambria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71590" y="1981188"/>
            <a:ext cx="2667010" cy="2667024"/>
            <a:chOff x="1371590" y="1981188"/>
            <a:chExt cx="2667010" cy="2667024"/>
          </a:xfrm>
        </p:grpSpPr>
        <p:sp>
          <p:nvSpPr>
            <p:cNvPr id="24" name="Arc 23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1590" y="3429000"/>
            <a:ext cx="2667010" cy="2667024"/>
            <a:chOff x="1371590" y="1981188"/>
            <a:chExt cx="2667010" cy="2667024"/>
          </a:xfrm>
        </p:grpSpPr>
        <p:sp>
          <p:nvSpPr>
            <p:cNvPr id="30" name="Arc 29"/>
            <p:cNvSpPr/>
            <p:nvPr/>
          </p:nvSpPr>
          <p:spPr>
            <a:xfrm rot="5400000">
              <a:off x="2514599" y="3099911"/>
              <a:ext cx="429580" cy="429578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rot="5400000">
              <a:off x="2133597" y="2743203"/>
              <a:ext cx="1143000" cy="1142994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 rot="5400000">
              <a:off x="1760217" y="2362205"/>
              <a:ext cx="1905000" cy="1904990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5400000">
              <a:off x="1371583" y="1981195"/>
              <a:ext cx="2667024" cy="2667010"/>
            </a:xfrm>
            <a:prstGeom prst="arc">
              <a:avLst>
                <a:gd name="adj1" fmla="val 10766625"/>
                <a:gd name="adj2" fmla="val 21530115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9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Double slit interference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2294" y="1447800"/>
            <a:ext cx="152400" cy="1590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2294" y="4018637"/>
            <a:ext cx="152400" cy="1521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5562600" y="2057400"/>
            <a:ext cx="0" cy="1961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744694" y="2263140"/>
            <a:ext cx="4800600" cy="8382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8" name="Straight Arrow Connector 107"/>
          <p:cNvCxnSpPr/>
          <p:nvPr/>
        </p:nvCxnSpPr>
        <p:spPr>
          <a:xfrm flipV="1">
            <a:off x="744694" y="2263140"/>
            <a:ext cx="4800600" cy="167640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592294" y="3259368"/>
            <a:ext cx="152400" cy="527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325374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 pitchFamily="18" charset="0"/>
              </a:rPr>
              <a:t>d</a:t>
            </a:r>
            <a:endParaRPr lang="en-US" sz="2400" i="1" dirty="0">
              <a:latin typeface="Cambria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81000" y="3237607"/>
            <a:ext cx="0" cy="571294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694" y="3091807"/>
            <a:ext cx="343342" cy="10763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7647" y="4091940"/>
            <a:ext cx="199153" cy="7620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694" y="3883686"/>
            <a:ext cx="122953" cy="3854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44694" y="3101340"/>
            <a:ext cx="519890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7223" y="2451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i="1" dirty="0" smtClean="0">
                <a:latin typeface="Cambria" pitchFamily="18" charset="0"/>
              </a:rPr>
              <a:t>θ</a:t>
            </a:r>
            <a:endParaRPr lang="en-US" sz="2400" i="1" dirty="0">
              <a:latin typeface="Cambria" pitchFamily="18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1306286" y="2768831"/>
            <a:ext cx="110036" cy="273132"/>
          </a:xfrm>
          <a:custGeom>
            <a:avLst/>
            <a:gdLst>
              <a:gd name="connsiteX0" fmla="*/ 0 w 110036"/>
              <a:gd name="connsiteY0" fmla="*/ 0 h 273132"/>
              <a:gd name="connsiteX1" fmla="*/ 106878 w 110036"/>
              <a:gd name="connsiteY1" fmla="*/ 142504 h 273132"/>
              <a:gd name="connsiteX2" fmla="*/ 71252 w 110036"/>
              <a:gd name="connsiteY2" fmla="*/ 273132 h 2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36" h="273132">
                <a:moveTo>
                  <a:pt x="0" y="0"/>
                </a:moveTo>
                <a:cubicBezTo>
                  <a:pt x="47501" y="48491"/>
                  <a:pt x="95003" y="96982"/>
                  <a:pt x="106878" y="142504"/>
                </a:cubicBezTo>
                <a:cubicBezTo>
                  <a:pt x="118753" y="188026"/>
                  <a:pt x="95002" y="230579"/>
                  <a:pt x="71252" y="273132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46865" y="4244340"/>
            <a:ext cx="273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 smtClean="0">
                <a:latin typeface="Cambria" pitchFamily="18" charset="0"/>
              </a:rPr>
              <a:t>Δ</a:t>
            </a:r>
            <a:r>
              <a:rPr lang="en-US" sz="2800" dirty="0" smtClean="0">
                <a:latin typeface="Cambria" pitchFamily="18" charset="0"/>
              </a:rPr>
              <a:t> = </a:t>
            </a:r>
            <a:r>
              <a:rPr lang="en-US" sz="2800" i="1" dirty="0" smtClean="0">
                <a:latin typeface="Cambria" pitchFamily="18" charset="0"/>
              </a:rPr>
              <a:t>d</a:t>
            </a:r>
            <a:r>
              <a:rPr lang="en-US" sz="2800" dirty="0" smtClean="0">
                <a:latin typeface="Cambria" pitchFamily="18" charset="0"/>
              </a:rPr>
              <a:t> sin</a:t>
            </a:r>
            <a:r>
              <a:rPr lang="el-GR" sz="2800" i="1" dirty="0" smtClean="0">
                <a:latin typeface="Cambria" pitchFamily="18" charset="0"/>
              </a:rPr>
              <a:t>θ</a:t>
            </a:r>
            <a:r>
              <a:rPr lang="en-US" sz="2800" dirty="0" smtClean="0">
                <a:latin typeface="Cambria" pitchFamily="18" charset="0"/>
              </a:rPr>
              <a:t> ≈ </a:t>
            </a:r>
            <a:r>
              <a:rPr lang="en-US" sz="2800" i="1" dirty="0" smtClean="0">
                <a:latin typeface="Cambria" pitchFamily="18" charset="0"/>
              </a:rPr>
              <a:t>dx</a:t>
            </a:r>
            <a:r>
              <a:rPr lang="en-US" sz="2800" dirty="0" smtClean="0">
                <a:latin typeface="Cambria" pitchFamily="18" charset="0"/>
              </a:rPr>
              <a:t>/</a:t>
            </a:r>
            <a:r>
              <a:rPr lang="en-US" sz="2800" i="1" dirty="0" smtClean="0">
                <a:latin typeface="Cambria" pitchFamily="18" charset="0"/>
              </a:rPr>
              <a:t>z</a:t>
            </a:r>
            <a:endParaRPr lang="en-US" sz="2800" i="1" dirty="0">
              <a:latin typeface="Cambri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0" y="3121639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 pitchFamily="18" charset="0"/>
              </a:rPr>
              <a:t>z</a:t>
            </a:r>
            <a:endParaRPr lang="en-US" sz="2400" i="1" dirty="0">
              <a:latin typeface="Cambria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49676" y="2415540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" pitchFamily="18" charset="0"/>
              </a:rPr>
              <a:t>x</a:t>
            </a:r>
            <a:endParaRPr lang="en-US" sz="2400" i="1" dirty="0">
              <a:latin typeface="Cambria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5029200" y="2254784"/>
            <a:ext cx="914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722016" y="2263140"/>
            <a:ext cx="0" cy="83820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46865" y="4853940"/>
            <a:ext cx="532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 smtClean="0">
                <a:latin typeface="Cambria" pitchFamily="18" charset="0"/>
              </a:rPr>
              <a:t>Δ</a:t>
            </a:r>
            <a:r>
              <a:rPr lang="en-US" sz="2800" dirty="0" smtClean="0">
                <a:latin typeface="Cambria" pitchFamily="18" charset="0"/>
              </a:rPr>
              <a:t> = </a:t>
            </a:r>
            <a:r>
              <a:rPr lang="en-US" sz="2800" i="1" dirty="0" smtClean="0">
                <a:latin typeface="Cambria" pitchFamily="18" charset="0"/>
              </a:rPr>
              <a:t>k</a:t>
            </a:r>
            <a:r>
              <a:rPr lang="el-GR" sz="2800" i="1" dirty="0" smtClean="0">
                <a:latin typeface="Cambria" pitchFamily="18" charset="0"/>
              </a:rPr>
              <a:t>λ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smtClean="0">
                <a:latin typeface="+mj-lt"/>
              </a:rPr>
              <a:t>for constructive interference</a:t>
            </a:r>
            <a:endParaRPr lang="en-US" sz="2800" i="1" dirty="0"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46865" y="5486400"/>
                <a:ext cx="3302379" cy="666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Stripe distance </a:t>
                </a:r>
                <a:r>
                  <a:rPr lang="en-US" sz="2800" dirty="0" smtClean="0">
                    <a:latin typeface="Cambria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800" i="1" dirty="0" smtClean="0">
                    <a:latin typeface="Cambria" pitchFamily="18" charset="0"/>
                  </a:rPr>
                  <a:t> ∙ </a:t>
                </a:r>
                <a:r>
                  <a:rPr lang="el-GR" sz="2800" i="1" dirty="0" smtClean="0">
                    <a:latin typeface="Cambria" pitchFamily="18" charset="0"/>
                  </a:rPr>
                  <a:t>λ</a:t>
                </a:r>
                <a:endParaRPr lang="en-US" sz="2800" i="1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5" y="5486400"/>
                <a:ext cx="3302379" cy="666144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3875" t="-2752" r="-2583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http://upload.wikimedia.org/wikipedia/commons/c/c2/Single_slit_and_double_sli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67972" r="34748" b="16014"/>
          <a:stretch/>
        </p:blipFill>
        <p:spPr bwMode="auto">
          <a:xfrm rot="5400000">
            <a:off x="5681728" y="2654267"/>
            <a:ext cx="2447668" cy="1100026"/>
          </a:xfrm>
          <a:prstGeom prst="rect">
            <a:avLst/>
          </a:prstGeom>
          <a:noFill/>
          <a:ln w="38100" cap="flat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98" grpId="0" animBg="1"/>
      <p:bldP spid="99" grpId="0"/>
      <p:bldP spid="41" grpId="0"/>
      <p:bldP spid="42" grpId="0"/>
      <p:bldP spid="48" grpId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810000" cy="3759200"/>
          </a:xfrm>
          <a:prstGeom prst="rect">
            <a:avLst/>
          </a:prstGeom>
          <a:noFill/>
        </p:spPr>
      </p:pic>
      <p:grpSp>
        <p:nvGrpSpPr>
          <p:cNvPr id="90115" name="Group 3"/>
          <p:cNvGrpSpPr>
            <a:grpSpLocks/>
          </p:cNvGrpSpPr>
          <p:nvPr/>
        </p:nvGrpSpPr>
        <p:grpSpPr bwMode="auto">
          <a:xfrm>
            <a:off x="3778250" y="0"/>
            <a:ext cx="5365750" cy="4495800"/>
            <a:chOff x="2380" y="0"/>
            <a:chExt cx="3380" cy="2832"/>
          </a:xfrm>
        </p:grpSpPr>
        <p:pic>
          <p:nvPicPr>
            <p:cNvPr id="90116" name="Picture 4" descr="NewtMitosis-square"/>
            <p:cNvPicPr>
              <a:picLocks noChangeAspect="1" noChangeArrowheads="1"/>
            </p:cNvPicPr>
            <p:nvPr/>
          </p:nvPicPr>
          <p:blipFill>
            <a:blip r:embed="rId4" cstate="print"/>
            <a:srcRect l="7101" t="-58" r="11143" b="58"/>
            <a:stretch>
              <a:fillRect/>
            </a:stretch>
          </p:blipFill>
          <p:spPr bwMode="auto">
            <a:xfrm rot="-5400000">
              <a:off x="2654" y="-274"/>
              <a:ext cx="2832" cy="3380"/>
            </a:xfrm>
            <a:prstGeom prst="rect">
              <a:avLst/>
            </a:prstGeom>
            <a:noFill/>
          </p:spPr>
        </p:pic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3840" y="2400"/>
              <a:ext cx="16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Times New Roman" pitchFamily="18" charset="0"/>
                </a:rPr>
                <a:t>A. Khodjakov et al.</a:t>
              </a:r>
            </a:p>
          </p:txBody>
        </p:sp>
      </p:grpSp>
      <p:pic>
        <p:nvPicPr>
          <p:cNvPr id="90118" name="Picture 6" descr="fig1_0621"/>
          <p:cNvPicPr>
            <a:picLocks noChangeAspect="1" noChangeArrowheads="1"/>
          </p:cNvPicPr>
          <p:nvPr/>
        </p:nvPicPr>
        <p:blipFill>
          <a:blip r:embed="rId5" cstate="print"/>
          <a:srcRect t="4999" b="45009"/>
          <a:stretch>
            <a:fillRect/>
          </a:stretch>
        </p:blipFill>
        <p:spPr bwMode="auto">
          <a:xfrm>
            <a:off x="0" y="3524250"/>
            <a:ext cx="53340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11" name="Group 315"/>
          <p:cNvGrpSpPr>
            <a:grpSpLocks/>
          </p:cNvGrpSpPr>
          <p:nvPr/>
        </p:nvGrpSpPr>
        <p:grpSpPr bwMode="auto">
          <a:xfrm>
            <a:off x="2063750" y="1012825"/>
            <a:ext cx="2406650" cy="5768975"/>
            <a:chOff x="1300" y="638"/>
            <a:chExt cx="1516" cy="3634"/>
          </a:xfrm>
        </p:grpSpPr>
        <p:grpSp>
          <p:nvGrpSpPr>
            <p:cNvPr id="81019" name="Group 123"/>
            <p:cNvGrpSpPr>
              <a:grpSpLocks/>
            </p:cNvGrpSpPr>
            <p:nvPr/>
          </p:nvGrpSpPr>
          <p:grpSpPr bwMode="auto">
            <a:xfrm>
              <a:off x="1300" y="638"/>
              <a:ext cx="1005" cy="1900"/>
              <a:chOff x="1305" y="648"/>
              <a:chExt cx="1005" cy="1900"/>
            </a:xfrm>
          </p:grpSpPr>
          <p:sp>
            <p:nvSpPr>
              <p:cNvPr id="80950" name="Arc 54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8" name="Arc 5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5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1" name="Arc 55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56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57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4" name="Arc 58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59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60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7" name="Arc 61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41" name="Group 245"/>
            <p:cNvGrpSpPr>
              <a:grpSpLocks/>
            </p:cNvGrpSpPr>
            <p:nvPr/>
          </p:nvGrpSpPr>
          <p:grpSpPr bwMode="auto">
            <a:xfrm>
              <a:off x="1301" y="927"/>
              <a:ext cx="1005" cy="1900"/>
              <a:chOff x="1305" y="648"/>
              <a:chExt cx="1005" cy="1900"/>
            </a:xfrm>
          </p:grpSpPr>
          <p:sp>
            <p:nvSpPr>
              <p:cNvPr id="81142" name="Arc 246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3" name="Arc 247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4" name="Arc 248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5" name="Arc 249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6" name="Arc 250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7" name="Arc 251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8" name="Arc 252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9" name="Arc 253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0" name="Arc 254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1" name="Arc 255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52" name="Group 256"/>
            <p:cNvGrpSpPr>
              <a:grpSpLocks/>
            </p:cNvGrpSpPr>
            <p:nvPr/>
          </p:nvGrpSpPr>
          <p:grpSpPr bwMode="auto">
            <a:xfrm>
              <a:off x="1302" y="1216"/>
              <a:ext cx="1005" cy="1900"/>
              <a:chOff x="1305" y="648"/>
              <a:chExt cx="1005" cy="1900"/>
            </a:xfrm>
          </p:grpSpPr>
          <p:sp>
            <p:nvSpPr>
              <p:cNvPr id="81153" name="Arc 257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4" name="Arc 258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5" name="Arc 259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6" name="Arc 260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7" name="Arc 261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8" name="Arc 262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9" name="Arc 263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0" name="Arc 264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1" name="Arc 265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2" name="Arc 266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63" name="Group 267"/>
            <p:cNvGrpSpPr>
              <a:grpSpLocks/>
            </p:cNvGrpSpPr>
            <p:nvPr/>
          </p:nvGrpSpPr>
          <p:grpSpPr bwMode="auto">
            <a:xfrm>
              <a:off x="1303" y="1505"/>
              <a:ext cx="1005" cy="1900"/>
              <a:chOff x="1305" y="648"/>
              <a:chExt cx="1005" cy="1900"/>
            </a:xfrm>
          </p:grpSpPr>
          <p:sp>
            <p:nvSpPr>
              <p:cNvPr id="81164" name="Arc 268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5" name="Arc 269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6" name="Arc 270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7" name="Arc 271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8" name="Arc 272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9" name="Arc 273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0" name="Arc 274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1" name="Arc 275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2" name="Arc 276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3" name="Arc 277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74" name="Group 278"/>
            <p:cNvGrpSpPr>
              <a:grpSpLocks/>
            </p:cNvGrpSpPr>
            <p:nvPr/>
          </p:nvGrpSpPr>
          <p:grpSpPr bwMode="auto">
            <a:xfrm>
              <a:off x="1304" y="1794"/>
              <a:ext cx="1005" cy="1900"/>
              <a:chOff x="1305" y="648"/>
              <a:chExt cx="1005" cy="1900"/>
            </a:xfrm>
          </p:grpSpPr>
          <p:sp>
            <p:nvSpPr>
              <p:cNvPr id="81175" name="Arc 279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6" name="Arc 280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7" name="Arc 281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8" name="Arc 282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9" name="Arc 283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0" name="Arc 284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1" name="Arc 285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2" name="Arc 286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3" name="Arc 287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4" name="Arc 288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85" name="Group 289"/>
            <p:cNvGrpSpPr>
              <a:grpSpLocks/>
            </p:cNvGrpSpPr>
            <p:nvPr/>
          </p:nvGrpSpPr>
          <p:grpSpPr bwMode="auto">
            <a:xfrm>
              <a:off x="1305" y="2083"/>
              <a:ext cx="1005" cy="1900"/>
              <a:chOff x="1305" y="648"/>
              <a:chExt cx="1005" cy="1900"/>
            </a:xfrm>
          </p:grpSpPr>
          <p:sp>
            <p:nvSpPr>
              <p:cNvPr id="81186" name="Arc 290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7" name="Arc 291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8" name="Arc 292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9" name="Arc 293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0" name="Arc 294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1" name="Arc 295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2" name="Arc 296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3" name="Arc 297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4" name="Arc 298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5" name="Arc 299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96" name="Group 300"/>
            <p:cNvGrpSpPr>
              <a:grpSpLocks/>
            </p:cNvGrpSpPr>
            <p:nvPr/>
          </p:nvGrpSpPr>
          <p:grpSpPr bwMode="auto">
            <a:xfrm>
              <a:off x="1306" y="2372"/>
              <a:ext cx="1005" cy="1900"/>
              <a:chOff x="1305" y="648"/>
              <a:chExt cx="1005" cy="1900"/>
            </a:xfrm>
          </p:grpSpPr>
          <p:sp>
            <p:nvSpPr>
              <p:cNvPr id="81197" name="Arc 301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8" name="Arc 30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9" name="Arc 30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0" name="Arc 304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1" name="Arc 305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2" name="Arc 306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3" name="Arc 307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4" name="Arc 308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5" name="Arc 309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6" name="Arc 310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1207" name="Line 311"/>
            <p:cNvSpPr>
              <a:spLocks noChangeShapeType="1"/>
            </p:cNvSpPr>
            <p:nvPr/>
          </p:nvSpPr>
          <p:spPr bwMode="auto">
            <a:xfrm>
              <a:off x="2309" y="1003"/>
              <a:ext cx="6" cy="28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10" name="Line 314"/>
            <p:cNvSpPr>
              <a:spLocks noChangeShapeType="1"/>
            </p:cNvSpPr>
            <p:nvPr/>
          </p:nvSpPr>
          <p:spPr bwMode="auto">
            <a:xfrm>
              <a:off x="2315" y="2384"/>
              <a:ext cx="50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212" name="Rectangle 316"/>
          <p:cNvSpPr>
            <a:spLocks noChangeArrowheads="1"/>
          </p:cNvSpPr>
          <p:nvPr/>
        </p:nvSpPr>
        <p:spPr bwMode="auto">
          <a:xfrm>
            <a:off x="2055813" y="922338"/>
            <a:ext cx="85725" cy="5935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85800" y="20907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Line 33"/>
          <p:cNvSpPr>
            <a:spLocks noChangeShapeType="1"/>
          </p:cNvSpPr>
          <p:nvPr/>
        </p:nvSpPr>
        <p:spPr bwMode="auto">
          <a:xfrm>
            <a:off x="838200" y="20923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Line 34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Line 35"/>
          <p:cNvSpPr>
            <a:spLocks noChangeShapeType="1"/>
          </p:cNvSpPr>
          <p:nvPr/>
        </p:nvSpPr>
        <p:spPr bwMode="auto">
          <a:xfrm>
            <a:off x="1143000" y="209550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>
            <a:off x="1295400" y="209708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1447800" y="209867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1600200" y="210026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Line 39"/>
          <p:cNvSpPr>
            <a:spLocks noChangeShapeType="1"/>
          </p:cNvSpPr>
          <p:nvPr/>
        </p:nvSpPr>
        <p:spPr bwMode="auto">
          <a:xfrm>
            <a:off x="1752600" y="210185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Line 40"/>
          <p:cNvSpPr>
            <a:spLocks noChangeShapeType="1"/>
          </p:cNvSpPr>
          <p:nvPr/>
        </p:nvSpPr>
        <p:spPr bwMode="auto">
          <a:xfrm>
            <a:off x="1905000" y="21034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Line 41"/>
          <p:cNvSpPr>
            <a:spLocks noChangeShapeType="1"/>
          </p:cNvSpPr>
          <p:nvPr/>
        </p:nvSpPr>
        <p:spPr bwMode="auto">
          <a:xfrm>
            <a:off x="2057400" y="21050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216" name="Rectangle 32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</p:spTree>
    <p:extLst>
      <p:ext uri="{BB962C8B-B14F-4D97-AF65-F5344CB8AC3E}">
        <p14:creationId xmlns:p14="http://schemas.microsoft.com/office/powerpoint/2010/main" val="179543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685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838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1143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1295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1447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1600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752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4"/>
          <p:cNvSpPr>
            <a:spLocks noChangeShapeType="1"/>
          </p:cNvSpPr>
          <p:nvPr/>
        </p:nvSpPr>
        <p:spPr bwMode="auto">
          <a:xfrm>
            <a:off x="1905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Arc 15"/>
          <p:cNvSpPr>
            <a:spLocks/>
          </p:cNvSpPr>
          <p:nvPr/>
        </p:nvSpPr>
        <p:spPr bwMode="auto">
          <a:xfrm>
            <a:off x="2106613" y="197326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Arc 16"/>
          <p:cNvSpPr>
            <a:spLocks/>
          </p:cNvSpPr>
          <p:nvPr/>
        </p:nvSpPr>
        <p:spPr bwMode="auto">
          <a:xfrm>
            <a:off x="2095500" y="213677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Arc 17"/>
          <p:cNvSpPr>
            <a:spLocks/>
          </p:cNvSpPr>
          <p:nvPr/>
        </p:nvSpPr>
        <p:spPr bwMode="auto">
          <a:xfrm>
            <a:off x="2119313" y="228441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Arc 18"/>
          <p:cNvSpPr>
            <a:spLocks/>
          </p:cNvSpPr>
          <p:nvPr/>
        </p:nvSpPr>
        <p:spPr bwMode="auto">
          <a:xfrm>
            <a:off x="2147888" y="242728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Arc 19"/>
          <p:cNvSpPr>
            <a:spLocks/>
          </p:cNvSpPr>
          <p:nvPr/>
        </p:nvSpPr>
        <p:spPr bwMode="auto">
          <a:xfrm>
            <a:off x="2151063" y="228600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Arc 20"/>
          <p:cNvSpPr>
            <a:spLocks/>
          </p:cNvSpPr>
          <p:nvPr/>
        </p:nvSpPr>
        <p:spPr bwMode="auto">
          <a:xfrm>
            <a:off x="2108200" y="243205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Arc 21"/>
          <p:cNvSpPr>
            <a:spLocks/>
          </p:cNvSpPr>
          <p:nvPr/>
        </p:nvSpPr>
        <p:spPr bwMode="auto">
          <a:xfrm>
            <a:off x="2097088" y="259556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Arc 22"/>
          <p:cNvSpPr>
            <a:spLocks/>
          </p:cNvSpPr>
          <p:nvPr/>
        </p:nvSpPr>
        <p:spPr bwMode="auto">
          <a:xfrm>
            <a:off x="2120900" y="274320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Arc 23"/>
          <p:cNvSpPr>
            <a:spLocks/>
          </p:cNvSpPr>
          <p:nvPr/>
        </p:nvSpPr>
        <p:spPr bwMode="auto">
          <a:xfrm>
            <a:off x="2149475" y="288607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Arc 24"/>
          <p:cNvSpPr>
            <a:spLocks/>
          </p:cNvSpPr>
          <p:nvPr/>
        </p:nvSpPr>
        <p:spPr bwMode="auto">
          <a:xfrm>
            <a:off x="2114550" y="258445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Arc 25"/>
          <p:cNvSpPr>
            <a:spLocks/>
          </p:cNvSpPr>
          <p:nvPr/>
        </p:nvSpPr>
        <p:spPr bwMode="auto">
          <a:xfrm>
            <a:off x="2152650" y="274478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Arc 26"/>
          <p:cNvSpPr>
            <a:spLocks/>
          </p:cNvSpPr>
          <p:nvPr/>
        </p:nvSpPr>
        <p:spPr bwMode="auto">
          <a:xfrm>
            <a:off x="2109788" y="289083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1" name="Arc 27"/>
          <p:cNvSpPr>
            <a:spLocks/>
          </p:cNvSpPr>
          <p:nvPr/>
        </p:nvSpPr>
        <p:spPr bwMode="auto">
          <a:xfrm>
            <a:off x="2098675" y="305435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Arc 28"/>
          <p:cNvSpPr>
            <a:spLocks/>
          </p:cNvSpPr>
          <p:nvPr/>
        </p:nvSpPr>
        <p:spPr bwMode="auto">
          <a:xfrm>
            <a:off x="2122488" y="320198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3" name="Arc 29"/>
          <p:cNvSpPr>
            <a:spLocks/>
          </p:cNvSpPr>
          <p:nvPr/>
        </p:nvSpPr>
        <p:spPr bwMode="auto">
          <a:xfrm>
            <a:off x="2151063" y="334486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4" name="Arc 30"/>
          <p:cNvSpPr>
            <a:spLocks/>
          </p:cNvSpPr>
          <p:nvPr/>
        </p:nvSpPr>
        <p:spPr bwMode="auto">
          <a:xfrm>
            <a:off x="2144713" y="2895600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5" name="Arc 31"/>
          <p:cNvSpPr>
            <a:spLocks/>
          </p:cNvSpPr>
          <p:nvPr/>
        </p:nvSpPr>
        <p:spPr bwMode="auto">
          <a:xfrm>
            <a:off x="2116138" y="3043238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6" name="Arc 32"/>
          <p:cNvSpPr>
            <a:spLocks/>
          </p:cNvSpPr>
          <p:nvPr/>
        </p:nvSpPr>
        <p:spPr bwMode="auto">
          <a:xfrm>
            <a:off x="2154238" y="3203575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7" name="Arc 33"/>
          <p:cNvSpPr>
            <a:spLocks/>
          </p:cNvSpPr>
          <p:nvPr/>
        </p:nvSpPr>
        <p:spPr bwMode="auto">
          <a:xfrm>
            <a:off x="2111375" y="3349625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8" name="Arc 34"/>
          <p:cNvSpPr>
            <a:spLocks/>
          </p:cNvSpPr>
          <p:nvPr/>
        </p:nvSpPr>
        <p:spPr bwMode="auto">
          <a:xfrm>
            <a:off x="2100263" y="3513138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9" name="Arc 35"/>
          <p:cNvSpPr>
            <a:spLocks/>
          </p:cNvSpPr>
          <p:nvPr/>
        </p:nvSpPr>
        <p:spPr bwMode="auto">
          <a:xfrm>
            <a:off x="2124075" y="3660775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0" name="Arc 36"/>
          <p:cNvSpPr>
            <a:spLocks/>
          </p:cNvSpPr>
          <p:nvPr/>
        </p:nvSpPr>
        <p:spPr bwMode="auto">
          <a:xfrm>
            <a:off x="2152650" y="3803650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1" name="Arc 37"/>
          <p:cNvSpPr>
            <a:spLocks/>
          </p:cNvSpPr>
          <p:nvPr/>
        </p:nvSpPr>
        <p:spPr bwMode="auto">
          <a:xfrm>
            <a:off x="2070100" y="3175000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2" name="Arc 38"/>
          <p:cNvSpPr>
            <a:spLocks/>
          </p:cNvSpPr>
          <p:nvPr/>
        </p:nvSpPr>
        <p:spPr bwMode="auto">
          <a:xfrm>
            <a:off x="2146300" y="3354388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3" name="Arc 39"/>
          <p:cNvSpPr>
            <a:spLocks/>
          </p:cNvSpPr>
          <p:nvPr/>
        </p:nvSpPr>
        <p:spPr bwMode="auto">
          <a:xfrm>
            <a:off x="2117725" y="3502025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4" name="Arc 40"/>
          <p:cNvSpPr>
            <a:spLocks/>
          </p:cNvSpPr>
          <p:nvPr/>
        </p:nvSpPr>
        <p:spPr bwMode="auto">
          <a:xfrm>
            <a:off x="2155825" y="3662363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5" name="Arc 41"/>
          <p:cNvSpPr>
            <a:spLocks/>
          </p:cNvSpPr>
          <p:nvPr/>
        </p:nvSpPr>
        <p:spPr bwMode="auto">
          <a:xfrm>
            <a:off x="2112963" y="380841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6" name="Arc 42"/>
          <p:cNvSpPr>
            <a:spLocks/>
          </p:cNvSpPr>
          <p:nvPr/>
        </p:nvSpPr>
        <p:spPr bwMode="auto">
          <a:xfrm>
            <a:off x="2101850" y="397192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7" name="Arc 43"/>
          <p:cNvSpPr>
            <a:spLocks/>
          </p:cNvSpPr>
          <p:nvPr/>
        </p:nvSpPr>
        <p:spPr bwMode="auto">
          <a:xfrm>
            <a:off x="2125663" y="411956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8" name="Arc 44"/>
          <p:cNvSpPr>
            <a:spLocks/>
          </p:cNvSpPr>
          <p:nvPr/>
        </p:nvSpPr>
        <p:spPr bwMode="auto">
          <a:xfrm>
            <a:off x="2154238" y="426243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9" name="Arc 45"/>
          <p:cNvSpPr>
            <a:spLocks/>
          </p:cNvSpPr>
          <p:nvPr/>
        </p:nvSpPr>
        <p:spPr bwMode="auto">
          <a:xfrm>
            <a:off x="2071688" y="3633788"/>
            <a:ext cx="1268412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0" name="Arc 46"/>
          <p:cNvSpPr>
            <a:spLocks/>
          </p:cNvSpPr>
          <p:nvPr/>
        </p:nvSpPr>
        <p:spPr bwMode="auto">
          <a:xfrm>
            <a:off x="2106613" y="3475038"/>
            <a:ext cx="1392237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1" name="Arc 47"/>
          <p:cNvSpPr>
            <a:spLocks/>
          </p:cNvSpPr>
          <p:nvPr/>
        </p:nvSpPr>
        <p:spPr bwMode="auto">
          <a:xfrm>
            <a:off x="2147888" y="3813175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2" name="Arc 48"/>
          <p:cNvSpPr>
            <a:spLocks/>
          </p:cNvSpPr>
          <p:nvPr/>
        </p:nvSpPr>
        <p:spPr bwMode="auto">
          <a:xfrm>
            <a:off x="2119313" y="3960813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3" name="Arc 49"/>
          <p:cNvSpPr>
            <a:spLocks/>
          </p:cNvSpPr>
          <p:nvPr/>
        </p:nvSpPr>
        <p:spPr bwMode="auto">
          <a:xfrm>
            <a:off x="2157413" y="412115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4" name="Arc 50"/>
          <p:cNvSpPr>
            <a:spLocks/>
          </p:cNvSpPr>
          <p:nvPr/>
        </p:nvSpPr>
        <p:spPr bwMode="auto">
          <a:xfrm>
            <a:off x="2114550" y="426720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5" name="Arc 51"/>
          <p:cNvSpPr>
            <a:spLocks/>
          </p:cNvSpPr>
          <p:nvPr/>
        </p:nvSpPr>
        <p:spPr bwMode="auto">
          <a:xfrm>
            <a:off x="2103438" y="443071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6" name="Arc 52"/>
          <p:cNvSpPr>
            <a:spLocks/>
          </p:cNvSpPr>
          <p:nvPr/>
        </p:nvSpPr>
        <p:spPr bwMode="auto">
          <a:xfrm>
            <a:off x="2127250" y="457835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7" name="Arc 53"/>
          <p:cNvSpPr>
            <a:spLocks/>
          </p:cNvSpPr>
          <p:nvPr/>
        </p:nvSpPr>
        <p:spPr bwMode="auto">
          <a:xfrm>
            <a:off x="2155825" y="472122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8" name="Arc 54"/>
          <p:cNvSpPr>
            <a:spLocks/>
          </p:cNvSpPr>
          <p:nvPr/>
        </p:nvSpPr>
        <p:spPr bwMode="auto">
          <a:xfrm>
            <a:off x="2073275" y="4092575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9" name="Arc 55"/>
          <p:cNvSpPr>
            <a:spLocks/>
          </p:cNvSpPr>
          <p:nvPr/>
        </p:nvSpPr>
        <p:spPr bwMode="auto">
          <a:xfrm>
            <a:off x="2162175" y="3765550"/>
            <a:ext cx="1506538" cy="3016250"/>
          </a:xfrm>
          <a:custGeom>
            <a:avLst/>
            <a:gdLst>
              <a:gd name="G0" fmla="+- 56 0 0"/>
              <a:gd name="G1" fmla="+- 21600 0 0"/>
              <a:gd name="G2" fmla="+- 21600 0 0"/>
              <a:gd name="T0" fmla="*/ 56 w 21656"/>
              <a:gd name="T1" fmla="*/ 0 h 43200"/>
              <a:gd name="T2" fmla="*/ 0 w 21656"/>
              <a:gd name="T3" fmla="*/ 43199 h 43200"/>
              <a:gd name="T4" fmla="*/ 56 w 2165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6" h="43200" fill="none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</a:path>
              <a:path w="21656" h="43200" stroke="0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  <a:lnTo>
                  <a:pt x="5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0" name="Arc 56"/>
          <p:cNvSpPr>
            <a:spLocks/>
          </p:cNvSpPr>
          <p:nvPr/>
        </p:nvSpPr>
        <p:spPr bwMode="auto">
          <a:xfrm>
            <a:off x="2108200" y="3933825"/>
            <a:ext cx="1392238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1" name="Arc 57"/>
          <p:cNvSpPr>
            <a:spLocks/>
          </p:cNvSpPr>
          <p:nvPr/>
        </p:nvSpPr>
        <p:spPr bwMode="auto">
          <a:xfrm>
            <a:off x="2149475" y="4271963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2" name="Arc 58"/>
          <p:cNvSpPr>
            <a:spLocks/>
          </p:cNvSpPr>
          <p:nvPr/>
        </p:nvSpPr>
        <p:spPr bwMode="auto">
          <a:xfrm>
            <a:off x="2120900" y="441960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3" name="Arc 59"/>
          <p:cNvSpPr>
            <a:spLocks/>
          </p:cNvSpPr>
          <p:nvPr/>
        </p:nvSpPr>
        <p:spPr bwMode="auto">
          <a:xfrm>
            <a:off x="2159000" y="457993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4" name="Arc 60"/>
          <p:cNvSpPr>
            <a:spLocks/>
          </p:cNvSpPr>
          <p:nvPr/>
        </p:nvSpPr>
        <p:spPr bwMode="auto">
          <a:xfrm>
            <a:off x="2116138" y="472598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5" name="Arc 61"/>
          <p:cNvSpPr>
            <a:spLocks/>
          </p:cNvSpPr>
          <p:nvPr/>
        </p:nvSpPr>
        <p:spPr bwMode="auto">
          <a:xfrm>
            <a:off x="2105025" y="488950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6" name="Arc 62"/>
          <p:cNvSpPr>
            <a:spLocks/>
          </p:cNvSpPr>
          <p:nvPr/>
        </p:nvSpPr>
        <p:spPr bwMode="auto">
          <a:xfrm>
            <a:off x="2128838" y="503713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7" name="Arc 63"/>
          <p:cNvSpPr>
            <a:spLocks/>
          </p:cNvSpPr>
          <p:nvPr/>
        </p:nvSpPr>
        <p:spPr bwMode="auto">
          <a:xfrm>
            <a:off x="2157413" y="518001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8" name="Line 64"/>
          <p:cNvSpPr>
            <a:spLocks noChangeShapeType="1"/>
          </p:cNvSpPr>
          <p:nvPr/>
        </p:nvSpPr>
        <p:spPr bwMode="auto">
          <a:xfrm>
            <a:off x="2397125" y="1635125"/>
            <a:ext cx="1500188" cy="40052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>
            <a:off x="2057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1" name="Rectangle 67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2" name="Rectangle 68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3" name="Rectangle 69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4" name="Rectangle 70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5" name="Rectangle 71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6" name="Rectangle 72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27" name="Line 83"/>
          <p:cNvSpPr>
            <a:spLocks noChangeShapeType="1"/>
          </p:cNvSpPr>
          <p:nvPr/>
        </p:nvSpPr>
        <p:spPr bwMode="auto">
          <a:xfrm rot="-5400000">
            <a:off x="3472656" y="2810670"/>
            <a:ext cx="365125" cy="9763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99" name="Line 155"/>
          <p:cNvSpPr>
            <a:spLocks noChangeShapeType="1"/>
          </p:cNvSpPr>
          <p:nvPr/>
        </p:nvSpPr>
        <p:spPr bwMode="auto">
          <a:xfrm>
            <a:off x="3176588" y="3479800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0" name="Arc 156"/>
          <p:cNvSpPr>
            <a:spLocks/>
          </p:cNvSpPr>
          <p:nvPr/>
        </p:nvSpPr>
        <p:spPr bwMode="auto">
          <a:xfrm>
            <a:off x="3181350" y="3349625"/>
            <a:ext cx="355600" cy="122238"/>
          </a:xfrm>
          <a:custGeom>
            <a:avLst/>
            <a:gdLst>
              <a:gd name="G0" fmla="+- 0 0 0"/>
              <a:gd name="G1" fmla="+- 7359 0 0"/>
              <a:gd name="G2" fmla="+- 21600 0 0"/>
              <a:gd name="T0" fmla="*/ 20307 w 21600"/>
              <a:gd name="T1" fmla="*/ 0 h 7359"/>
              <a:gd name="T2" fmla="*/ 21600 w 21600"/>
              <a:gd name="T3" fmla="*/ 7359 h 7359"/>
              <a:gd name="T4" fmla="*/ 0 w 21600"/>
              <a:gd name="T5" fmla="*/ 7359 h 7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7359" fill="none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</a:path>
              <a:path w="21600" h="7359" stroke="0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  <a:lnTo>
                  <a:pt x="0" y="735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1" name="Rectangle 157"/>
          <p:cNvSpPr>
            <a:spLocks noChangeArrowheads="1"/>
          </p:cNvSpPr>
          <p:nvPr/>
        </p:nvSpPr>
        <p:spPr bwMode="auto">
          <a:xfrm>
            <a:off x="3657600" y="3195638"/>
            <a:ext cx="303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</a:t>
            </a:r>
          </a:p>
        </p:txBody>
      </p:sp>
      <p:sp>
        <p:nvSpPr>
          <p:cNvPr id="83111" name="Rectangle 167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12" name="Rectangle 168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116" name="Group 172"/>
          <p:cNvGrpSpPr>
            <a:grpSpLocks/>
          </p:cNvGrpSpPr>
          <p:nvPr/>
        </p:nvGrpSpPr>
        <p:grpSpPr bwMode="auto">
          <a:xfrm>
            <a:off x="4800600" y="1244600"/>
            <a:ext cx="4056063" cy="5237163"/>
            <a:chOff x="3024" y="784"/>
            <a:chExt cx="2555" cy="3299"/>
          </a:xfrm>
        </p:grpSpPr>
        <p:sp>
          <p:nvSpPr>
            <p:cNvPr id="83096" name="Rectangle 152"/>
            <p:cNvSpPr>
              <a:spLocks noChangeArrowheads="1"/>
            </p:cNvSpPr>
            <p:nvPr/>
          </p:nvSpPr>
          <p:spPr bwMode="auto">
            <a:xfrm>
              <a:off x="4450" y="3283"/>
              <a:ext cx="88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 phase if: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83107" name="AutoShape 163"/>
            <p:cNvSpPr>
              <a:spLocks noChangeArrowheads="1"/>
            </p:cNvSpPr>
            <p:nvPr/>
          </p:nvSpPr>
          <p:spPr bwMode="auto">
            <a:xfrm>
              <a:off x="4172" y="3553"/>
              <a:ext cx="1407" cy="266"/>
            </a:xfrm>
            <a:prstGeom prst="roundRect">
              <a:avLst>
                <a:gd name="adj" fmla="val 16667"/>
              </a:avLst>
            </a:prstGeom>
            <a:solidFill>
              <a:srgbClr val="F3FAF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d Sin(</a:t>
              </a:r>
              <a:r>
                <a:rPr lang="en-US" sz="1800">
                  <a:solidFill>
                    <a:srgbClr val="0000FF"/>
                  </a:solidFill>
                  <a:latin typeface="Helvetica Neue" charset="0"/>
                  <a:sym typeface="Symbol" pitchFamily="18" charset="2"/>
                </a:rPr>
                <a:t>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) = m 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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 </a:t>
              </a:r>
            </a:p>
          </p:txBody>
        </p:sp>
        <p:sp>
          <p:nvSpPr>
            <p:cNvPr id="83109" name="Rectangle 165"/>
            <p:cNvSpPr>
              <a:spLocks noChangeArrowheads="1"/>
            </p:cNvSpPr>
            <p:nvPr/>
          </p:nvSpPr>
          <p:spPr bwMode="auto">
            <a:xfrm>
              <a:off x="4192" y="3843"/>
              <a:ext cx="137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for some integer m</a:t>
              </a:r>
            </a:p>
          </p:txBody>
        </p:sp>
        <p:grpSp>
          <p:nvGrpSpPr>
            <p:cNvPr id="83115" name="Group 171"/>
            <p:cNvGrpSpPr>
              <a:grpSpLocks/>
            </p:cNvGrpSpPr>
            <p:nvPr/>
          </p:nvGrpSpPr>
          <p:grpSpPr bwMode="auto">
            <a:xfrm>
              <a:off x="3024" y="784"/>
              <a:ext cx="1694" cy="2938"/>
              <a:chOff x="3024" y="784"/>
              <a:chExt cx="1694" cy="2938"/>
            </a:xfrm>
          </p:grpSpPr>
          <p:sp>
            <p:nvSpPr>
              <p:cNvPr id="82946" name="Line 2"/>
              <p:cNvSpPr>
                <a:spLocks noChangeShapeType="1"/>
              </p:cNvSpPr>
              <p:nvPr/>
            </p:nvSpPr>
            <p:spPr bwMode="auto">
              <a:xfrm>
                <a:off x="3024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7" name="Line 3"/>
              <p:cNvSpPr>
                <a:spLocks noChangeShapeType="1"/>
              </p:cNvSpPr>
              <p:nvPr/>
            </p:nvSpPr>
            <p:spPr bwMode="auto">
              <a:xfrm>
                <a:off x="3408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8" name="Line 4"/>
              <p:cNvSpPr>
                <a:spLocks noChangeShapeType="1"/>
              </p:cNvSpPr>
              <p:nvPr/>
            </p:nvSpPr>
            <p:spPr bwMode="auto">
              <a:xfrm>
                <a:off x="3792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8" name="Rectangle 74"/>
              <p:cNvSpPr>
                <a:spLocks noChangeArrowheads="1"/>
              </p:cNvSpPr>
              <p:nvPr/>
            </p:nvSpPr>
            <p:spPr bwMode="auto">
              <a:xfrm>
                <a:off x="3736" y="862"/>
                <a:ext cx="75" cy="69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9" name="Rectangle 75"/>
              <p:cNvSpPr>
                <a:spLocks noChangeArrowheads="1"/>
              </p:cNvSpPr>
              <p:nvPr/>
            </p:nvSpPr>
            <p:spPr bwMode="auto">
              <a:xfrm>
                <a:off x="3736" y="1614"/>
                <a:ext cx="80" cy="10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5" name="Rectangle 81"/>
              <p:cNvSpPr>
                <a:spLocks noChangeArrowheads="1"/>
              </p:cNvSpPr>
              <p:nvPr/>
            </p:nvSpPr>
            <p:spPr bwMode="auto">
              <a:xfrm>
                <a:off x="3736" y="2766"/>
                <a:ext cx="80" cy="9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6" name="Line 82"/>
              <p:cNvSpPr>
                <a:spLocks noChangeShapeType="1"/>
              </p:cNvSpPr>
              <p:nvPr/>
            </p:nvSpPr>
            <p:spPr bwMode="auto">
              <a:xfrm>
                <a:off x="3786" y="1562"/>
                <a:ext cx="442" cy="1233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8" name="Line 84"/>
              <p:cNvSpPr>
                <a:spLocks noChangeShapeType="1"/>
              </p:cNvSpPr>
              <p:nvPr/>
            </p:nvSpPr>
            <p:spPr bwMode="auto">
              <a:xfrm rot="-5400000">
                <a:off x="4101" y="968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2" name="Line 88"/>
              <p:cNvSpPr>
                <a:spLocks noChangeShapeType="1"/>
              </p:cNvSpPr>
              <p:nvPr/>
            </p:nvSpPr>
            <p:spPr bwMode="auto">
              <a:xfrm rot="-5400000">
                <a:off x="4101" y="2120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8" name="Line 94"/>
              <p:cNvSpPr>
                <a:spLocks noChangeShapeType="1"/>
              </p:cNvSpPr>
              <p:nvPr/>
            </p:nvSpPr>
            <p:spPr bwMode="auto">
              <a:xfrm rot="-1164959">
                <a:off x="4155" y="1415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42" name="Line 98"/>
              <p:cNvSpPr>
                <a:spLocks noChangeShapeType="1"/>
              </p:cNvSpPr>
              <p:nvPr/>
            </p:nvSpPr>
            <p:spPr bwMode="auto">
              <a:xfrm rot="-1164959">
                <a:off x="4517" y="1287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0" name="Line 126"/>
              <p:cNvSpPr>
                <a:spLocks noChangeShapeType="1"/>
              </p:cNvSpPr>
              <p:nvPr/>
            </p:nvSpPr>
            <p:spPr bwMode="auto">
              <a:xfrm rot="-1164959">
                <a:off x="4160" y="2566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4" name="Line 130"/>
              <p:cNvSpPr>
                <a:spLocks noChangeShapeType="1"/>
              </p:cNvSpPr>
              <p:nvPr/>
            </p:nvSpPr>
            <p:spPr bwMode="auto">
              <a:xfrm rot="-1164959">
                <a:off x="4522" y="243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4" name="Line 150"/>
              <p:cNvSpPr>
                <a:spLocks noChangeShapeType="1"/>
              </p:cNvSpPr>
              <p:nvPr/>
            </p:nvSpPr>
            <p:spPr bwMode="auto">
              <a:xfrm>
                <a:off x="4126" y="1371"/>
                <a:ext cx="454" cy="126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7" name="Rectangle 153"/>
              <p:cNvSpPr>
                <a:spLocks noChangeArrowheads="1"/>
              </p:cNvSpPr>
              <p:nvPr/>
            </p:nvSpPr>
            <p:spPr bwMode="auto">
              <a:xfrm>
                <a:off x="3498" y="2068"/>
                <a:ext cx="2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</a:t>
                </a:r>
              </a:p>
            </p:txBody>
          </p:sp>
          <p:sp>
            <p:nvSpPr>
              <p:cNvPr id="83098" name="Rectangle 154"/>
              <p:cNvSpPr>
                <a:spLocks noChangeArrowheads="1"/>
              </p:cNvSpPr>
              <p:nvPr/>
            </p:nvSpPr>
            <p:spPr bwMode="auto">
              <a:xfrm rot="-1149712">
                <a:off x="3860" y="2839"/>
                <a:ext cx="59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 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Sin(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)</a:t>
                </a:r>
              </a:p>
            </p:txBody>
          </p:sp>
          <p:sp>
            <p:nvSpPr>
              <p:cNvPr id="83102" name="Arc 158"/>
              <p:cNvSpPr>
                <a:spLocks/>
              </p:cNvSpPr>
              <p:nvPr/>
            </p:nvSpPr>
            <p:spPr bwMode="auto">
              <a:xfrm>
                <a:off x="3818" y="1663"/>
                <a:ext cx="72" cy="226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6912 w 6912"/>
                  <a:gd name="T1" fmla="*/ 20464 h 21597"/>
                  <a:gd name="T2" fmla="*/ 358 w 6912"/>
                  <a:gd name="T3" fmla="*/ 21597 h 21597"/>
                  <a:gd name="T4" fmla="*/ 0 w 6912"/>
                  <a:gd name="T5" fmla="*/ 0 h 2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12" h="21597" fill="none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</a:path>
                  <a:path w="6912" h="21597" stroke="0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3" name="Rectangle 159"/>
              <p:cNvSpPr>
                <a:spLocks noChangeArrowheads="1"/>
              </p:cNvSpPr>
              <p:nvPr/>
            </p:nvSpPr>
            <p:spPr bwMode="auto">
              <a:xfrm>
                <a:off x="3793" y="1938"/>
                <a:ext cx="1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</a:p>
            </p:txBody>
          </p:sp>
          <p:sp>
            <p:nvSpPr>
              <p:cNvPr id="83104" name="Line 160"/>
              <p:cNvSpPr>
                <a:spLocks noChangeShapeType="1"/>
              </p:cNvSpPr>
              <p:nvPr/>
            </p:nvSpPr>
            <p:spPr bwMode="auto">
              <a:xfrm>
                <a:off x="3680" y="1589"/>
                <a:ext cx="0" cy="1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5" name="Line 161"/>
              <p:cNvSpPr>
                <a:spLocks noChangeShapeType="1"/>
              </p:cNvSpPr>
              <p:nvPr/>
            </p:nvSpPr>
            <p:spPr bwMode="auto">
              <a:xfrm flipH="1">
                <a:off x="3866" y="2771"/>
                <a:ext cx="336" cy="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6" name="Line 162"/>
              <p:cNvSpPr>
                <a:spLocks noChangeShapeType="1"/>
              </p:cNvSpPr>
              <p:nvPr/>
            </p:nvSpPr>
            <p:spPr bwMode="auto">
              <a:xfrm>
                <a:off x="3792" y="2730"/>
                <a:ext cx="79" cy="22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3" name="Rectangle 169"/>
              <p:cNvSpPr>
                <a:spLocks noChangeArrowheads="1"/>
              </p:cNvSpPr>
              <p:nvPr/>
            </p:nvSpPr>
            <p:spPr bwMode="auto">
              <a:xfrm>
                <a:off x="3670" y="784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4" name="Rectangle 170"/>
              <p:cNvSpPr>
                <a:spLocks noChangeArrowheads="1"/>
              </p:cNvSpPr>
              <p:nvPr/>
            </p:nvSpPr>
            <p:spPr bwMode="auto">
              <a:xfrm>
                <a:off x="3676" y="3589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97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52475" y="2738492"/>
            <a:ext cx="1692903" cy="381000"/>
          </a:xfrm>
          <a:prstGeom prst="wedgeRoundRectCallout">
            <a:avLst>
              <a:gd name="adj1" fmla="val -30556"/>
              <a:gd name="adj2" fmla="val -1274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Electric field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0" y="2145377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Static electric field generated by charges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1816320" y="1976492"/>
            <a:ext cx="1692903" cy="381000"/>
          </a:xfrm>
          <a:prstGeom prst="wedgeRoundRectCallout">
            <a:avLst>
              <a:gd name="adj1" fmla="val -60938"/>
              <a:gd name="adj2" fmla="val -74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Charge density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upload.wikimedia.org/wikipedia/commons/thumb/e/ed/VFPt_charges_plus_minus_thumb.svg/220px-VFPt_charges_plus_minus_thumb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33695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3000" y="502920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204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932263" y="3119492"/>
            <a:ext cx="1692903" cy="381000"/>
          </a:xfrm>
          <a:prstGeom prst="wedgeRoundRectCallout">
            <a:avLst>
              <a:gd name="adj1" fmla="val -35619"/>
              <a:gd name="adj2" fmla="val -849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Magnetic field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0" y="272012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Magnetic force lines form closed circles.</a:t>
            </a:r>
            <a:endParaRPr lang="en-US" dirty="0"/>
          </a:p>
        </p:txBody>
      </p:sp>
      <p:pic>
        <p:nvPicPr>
          <p:cNvPr id="1026" name="Picture 2" descr="http://upload.wikimedia.org/wikipedia/commons/thumb/5/56/VFPt_dipole_magnetic3.svg/200px-VFPt_dipole_magnetic3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765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953000" y="5395476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30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638300" y="3933716"/>
            <a:ext cx="1752600" cy="381000"/>
          </a:xfrm>
          <a:prstGeom prst="wedgeRoundRectCallout">
            <a:avLst>
              <a:gd name="adj1" fmla="val -34071"/>
              <a:gd name="adj2" fmla="val -999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Rate of change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3119492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changing magnetic field generates electric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79217" y="4724400"/>
            <a:ext cx="1822790" cy="381000"/>
          </a:xfrm>
          <a:prstGeom prst="wedgeRoundRectCallout">
            <a:avLst>
              <a:gd name="adj1" fmla="val 29061"/>
              <a:gd name="adj2" fmla="val -1424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Electric current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3796342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current and  changing electric field generate magnetic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as electromagnetic</a:t>
            </a:r>
            <a:r>
              <a:rPr lang="en-US" baseline="0" dirty="0" smtClean="0"/>
              <a:t> waves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1653" y="1905000"/>
            <a:ext cx="2489335" cy="2590800"/>
            <a:chOff x="674085" y="1524000"/>
            <a:chExt cx="2489335" cy="259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1595492"/>
                  <a:ext cx="1207062" cy="613694"/>
                </a:xfrm>
                <a:prstGeom prst="rect">
                  <a:avLst/>
                </a:prstGeom>
                <a:blipFill rotWithShape="1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292960"/>
                  <a:ext cx="1142236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𝑩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2738492"/>
                  <a:ext cx="1611915" cy="619016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𝑱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85" y="3429000"/>
                  <a:ext cx="2489335" cy="619016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74085" y="1524000"/>
              <a:ext cx="2489335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0" y="1443092"/>
            <a:ext cx="20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Maxwell’s equations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67125" y="2152704"/>
            <a:ext cx="2505075" cy="2266896"/>
            <a:chOff x="3505200" y="2152704"/>
            <a:chExt cx="2505075" cy="2266896"/>
          </a:xfrm>
        </p:grpSpPr>
        <p:pic>
          <p:nvPicPr>
            <p:cNvPr id="20482" name="Picture 2" descr="http://micro.magnet.fsu.edu/primer/java/wavebasics/basicwavesjavafigure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152704"/>
              <a:ext cx="2505075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581400" y="3657600"/>
              <a:ext cx="838200" cy="276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00600" y="4143320"/>
              <a:ext cx="1143000" cy="276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Michael </a:t>
              </a:r>
              <a:r>
                <a:rPr lang="en-US" sz="800" dirty="0">
                  <a:solidFill>
                    <a:schemeClr val="tx1"/>
                  </a:solidFill>
                </a:rPr>
                <a:t>D</a:t>
              </a:r>
              <a:r>
                <a:rPr lang="en-US" sz="800" dirty="0" smtClean="0">
                  <a:solidFill>
                    <a:schemeClr val="tx1"/>
                  </a:solidFill>
                </a:rPr>
                <a:t>avidson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2123591" y="5010150"/>
                <a:ext cx="2796071" cy="609600"/>
              </a:xfrm>
              <a:prstGeom prst="wedgeRoundRectCallout">
                <a:avLst>
                  <a:gd name="adj1" fmla="val -40606"/>
                  <a:gd name="adj2" fmla="val -148699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Speed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of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light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91" y="5010150"/>
                <a:ext cx="2796071" cy="609600"/>
              </a:xfrm>
              <a:prstGeom prst="wedgeRoundRectCallout">
                <a:avLst>
                  <a:gd name="adj1" fmla="val -40606"/>
                  <a:gd name="adj2" fmla="val -148699"/>
                  <a:gd name="adj3" fmla="val 16667"/>
                </a:avLst>
              </a:prstGeom>
              <a:blipFill rotWithShape="1">
                <a:blip r:embed="rId7" cstate="print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85875" y="1600200"/>
            <a:ext cx="3057525" cy="2073593"/>
            <a:chOff x="685800" y="1507807"/>
            <a:chExt cx="3057525" cy="2073593"/>
          </a:xfrm>
        </p:grpSpPr>
        <p:grpSp>
          <p:nvGrpSpPr>
            <p:cNvPr id="5" name="Group 4"/>
            <p:cNvGrpSpPr/>
            <p:nvPr/>
          </p:nvGrpSpPr>
          <p:grpSpPr>
            <a:xfrm>
              <a:off x="685800" y="1507807"/>
              <a:ext cx="3057525" cy="1800225"/>
              <a:chOff x="1143000" y="1600199"/>
              <a:chExt cx="3057525" cy="1800225"/>
            </a:xfrm>
          </p:grpSpPr>
          <p:pic>
            <p:nvPicPr>
              <p:cNvPr id="22530" name="Picture 2" descr="http://www.microscopyu.com/articles/polarized/images/polarizedlightfigure1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600199"/>
                <a:ext cx="3057525" cy="1800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600200" y="3200400"/>
                <a:ext cx="533400" cy="200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85800" y="3305120"/>
              <a:ext cx="1143000" cy="276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Michael </a:t>
              </a:r>
              <a:r>
                <a:rPr lang="en-US" sz="800" dirty="0">
                  <a:solidFill>
                    <a:schemeClr val="tx1"/>
                  </a:solidFill>
                </a:rPr>
                <a:t>D</a:t>
              </a:r>
              <a:r>
                <a:rPr lang="en-US" sz="800" dirty="0" smtClean="0">
                  <a:solidFill>
                    <a:schemeClr val="tx1"/>
                  </a:solidFill>
                </a:rPr>
                <a:t>avidson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532" name="Picture 4" descr="File:CircularPolariz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4191000"/>
            <a:ext cx="539646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4000" y="632460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wikipedia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80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Classically, the energy of light was just the amplitude of the electric and magnetic fields.</a:t>
            </a:r>
          </a:p>
          <a:p>
            <a:r>
              <a:rPr lang="en-US" dirty="0" smtClean="0"/>
              <a:t>But this led to problems….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Major Imaging Functions of the Microscope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Magnify</a:t>
            </a:r>
          </a:p>
          <a:p>
            <a:endParaRPr lang="en-US" sz="2800"/>
          </a:p>
          <a:p>
            <a:r>
              <a:rPr lang="en-US" sz="2800"/>
              <a:t>Resolve features</a:t>
            </a:r>
          </a:p>
          <a:p>
            <a:endParaRPr lang="en-US" sz="2800"/>
          </a:p>
          <a:p>
            <a:r>
              <a:rPr lang="en-US" sz="2800"/>
              <a:t>Generate Contrast</a:t>
            </a:r>
          </a:p>
          <a:p>
            <a:endParaRPr lang="en-US" sz="2800"/>
          </a:p>
          <a:p>
            <a:r>
              <a:rPr lang="en-US" sz="2800"/>
              <a:t>Capture and Display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lackbody emission and the UV catastrophe</a:t>
            </a:r>
            <a:endParaRPr lang="en-US" sz="3200" dirty="0"/>
          </a:p>
        </p:txBody>
      </p:sp>
      <p:pic>
        <p:nvPicPr>
          <p:cNvPr id="25604" name="Picture 4" descr="Red-hot steel. Photo: Bloombe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9" y="1447800"/>
            <a:ext cx="4457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upload.wikimedia.org/wikipedia/commons/thumb/a/a7/Max_Planck_%281858-1947%29.jpg/220px-Max_Planck_%281858-1947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7" y="2451616"/>
            <a:ext cx="1464816" cy="2057400"/>
          </a:xfrm>
          <a:prstGeom prst="rect">
            <a:avLst/>
          </a:prstGeom>
          <a:noFill/>
          <a:ln w="38100" cap="flat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19287" y="4661416"/>
                <a:ext cx="16758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𝐸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latin typeface="Cambria Math"/>
                        </a:rPr>
                        <m:t>ν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287" y="4661416"/>
                <a:ext cx="1675843" cy="646331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433078"/>
            <a:ext cx="3745749" cy="3039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32934" y="1916668"/>
            <a:ext cx="1248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Max Planck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0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Photoelectric effect</a:t>
            </a:r>
            <a:endParaRPr lang="en-US" dirty="0"/>
          </a:p>
        </p:txBody>
      </p:sp>
      <p:pic>
        <p:nvPicPr>
          <p:cNvPr id="23554" name="Picture 2" descr="photoelectric eff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6" y="1721548"/>
            <a:ext cx="29527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6672" y="4236148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 Encyclopedia of Science</a:t>
            </a:r>
            <a:endParaRPr lang="en-US" sz="800" dirty="0"/>
          </a:p>
        </p:txBody>
      </p:sp>
      <p:pic>
        <p:nvPicPr>
          <p:cNvPr id="23556" name="Picture 4" descr="http://upload.wikimedia.org/wikipedia/commons/thumb/a/a0/Einstein_patentoffice.jpg/200px-Einstein_patentoffi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5732"/>
            <a:ext cx="1676400" cy="2187703"/>
          </a:xfrm>
          <a:prstGeom prst="rect">
            <a:avLst/>
          </a:prstGeom>
          <a:noFill/>
          <a:ln w="38100" cap="flat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0844" y="5486400"/>
                <a:ext cx="58673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Photons are light particles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𝐸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h</m:t>
                    </m:r>
                    <m:r>
                      <m:rPr>
                        <m:sty m:val="p"/>
                      </m:rPr>
                      <a:rPr lang="el-GR" sz="2800" i="1">
                        <a:latin typeface="Cambria Math"/>
                      </a:rPr>
                      <m:t>ν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4" y="5486400"/>
                <a:ext cx="5867312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207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648200" y="1552337"/>
            <a:ext cx="15565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Albert Einstein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94166" y="29072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8821" y="32766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329350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0" y="27548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8131" y="22098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014" y="19812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3136" y="19812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9391" y="24706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h</a:t>
            </a:r>
            <a:r>
              <a:rPr lang="el-GR" i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ν</a:t>
            </a:r>
            <a:endParaRPr lang="en-US" i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676400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Photoelectrons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Light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Speed: </a:t>
                </a:r>
                <a:r>
                  <a:rPr lang="en-US" i="1" dirty="0" smtClean="0">
                    <a:latin typeface="Cambria Math" pitchFamily="18" charset="0"/>
                    <a:ea typeface="Cambria Math" pitchFamily="18" charset="0"/>
                  </a:rPr>
                  <a:t>c</a:t>
                </a:r>
                <a:r>
                  <a:rPr lang="en-US" dirty="0" smtClean="0"/>
                  <a:t> in vacuum,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in matter</a:t>
                </a:r>
              </a:p>
              <a:p>
                <a:r>
                  <a:rPr lang="en-US" dirty="0" smtClean="0"/>
                  <a:t>Wavelength: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sym typeface="Symbol"/>
                      </a:rPr>
                      <m:t>𝜆</m:t>
                    </m:r>
                  </m:oMath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r>
                  <a:rPr lang="en-US" dirty="0" smtClean="0"/>
                  <a:t>Frequency: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sym typeface="Symbol"/>
                      </a:rPr>
                      <m:t>𝜈</m:t>
                    </m:r>
                    <m:r>
                      <a:rPr lang="en-US" i="1">
                        <a:latin typeface="Cambria Math"/>
                        <a:ea typeface="Cambria Math"/>
                        <a:sym typeface="Symbol"/>
                      </a:rPr>
                      <m:t> </m:t>
                    </m:r>
                  </m:oMath>
                </a14:m>
                <a:endParaRPr lang="en-US" dirty="0" smtClean="0">
                  <a:ea typeface="Cambria Math"/>
                  <a:sym typeface="Symbol"/>
                </a:endParaRPr>
              </a:p>
              <a:p>
                <a:r>
                  <a:rPr lang="en-US" dirty="0" smtClean="0">
                    <a:ea typeface="Cambria Math"/>
                    <a:sym typeface="Symbol"/>
                  </a:rPr>
                  <a:t>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𝐸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h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𝜈</m:t>
                    </m:r>
                  </m:oMath>
                </a14:m>
                <a:endParaRPr lang="en-US" dirty="0" smtClean="0">
                  <a:ea typeface="Cambria Math"/>
                  <a:sym typeface="Symbol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𝑐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/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Symbol"/>
                      </a:rPr>
                      <m:t>𝜆</m:t>
                    </m:r>
                  </m:oMath>
                </a14:m>
                <a:endParaRPr lang="en-US" i="1" dirty="0" smtClean="0">
                  <a:latin typeface="Cambria Math"/>
                  <a:ea typeface="Cambria Math"/>
                  <a:sym typeface="Symbol"/>
                </a:endParaRPr>
              </a:p>
              <a:p>
                <a:endParaRPr lang="en-US" i="1" dirty="0"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upload.wikimedia.org/wikipedia/commons/7/7e/Double-slit_experiment_results_Tanamura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18"/>
          <a:stretch/>
        </p:blipFill>
        <p:spPr bwMode="auto">
          <a:xfrm>
            <a:off x="331104" y="1552507"/>
            <a:ext cx="3986053" cy="23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Wave-particle duality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5026" y="1647373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11 electrons</a:t>
            </a:r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1123890"/>
            <a:ext cx="387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Double-slit experiment of electrons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7810" y="6553200"/>
            <a:ext cx="18373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Akira </a:t>
            </a:r>
            <a:r>
              <a:rPr lang="en-US" sz="1100" dirty="0" err="1" smtClean="0"/>
              <a:t>Tonomura</a:t>
            </a:r>
            <a:r>
              <a:rPr lang="en-US" sz="1100" dirty="0" smtClean="0"/>
              <a:t>, PNAS, 2005</a:t>
            </a:r>
            <a:endParaRPr lang="en-US" sz="1100" dirty="0"/>
          </a:p>
        </p:txBody>
      </p:sp>
      <p:pic>
        <p:nvPicPr>
          <p:cNvPr id="13" name="Picture 2" descr="http://upload.wikimedia.org/wikipedia/commons/7/7e/Double-slit_experiment_results_Tanamura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2" b="60042"/>
          <a:stretch/>
        </p:blipFill>
        <p:spPr bwMode="auto">
          <a:xfrm>
            <a:off x="762000" y="2150564"/>
            <a:ext cx="3986053" cy="227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upload.wikimedia.org/wikipedia/commons/7/7e/Double-slit_experiment_results_Tanamura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8" b="40366"/>
          <a:stretch/>
        </p:blipFill>
        <p:spPr bwMode="auto">
          <a:xfrm>
            <a:off x="1219200" y="2564430"/>
            <a:ext cx="3986054" cy="227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upload.wikimedia.org/wikipedia/commons/7/7e/Double-slit_experiment_results_Tanamura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34" b="20183"/>
          <a:stretch/>
        </p:blipFill>
        <p:spPr bwMode="auto">
          <a:xfrm>
            <a:off x="1654170" y="3068988"/>
            <a:ext cx="3986054" cy="233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upload.wikimedia.org/wikipedia/commons/7/7e/Double-slit_experiment_results_Tanamura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7" t="79817"/>
          <a:stretch/>
        </p:blipFill>
        <p:spPr bwMode="auto">
          <a:xfrm>
            <a:off x="1745860" y="3634207"/>
            <a:ext cx="4344679" cy="233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9666" y="2145764"/>
            <a:ext cx="145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200 electrons</a:t>
            </a:r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6756" y="2666614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6000 electrons</a:t>
            </a:r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8134" y="3200400"/>
            <a:ext cx="169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40000 electrons</a:t>
            </a:r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734" y="3718505"/>
            <a:ext cx="180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140000 electrons</a:t>
            </a:r>
            <a:endParaRPr 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Back to Microscopy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0418" name="Picture 2" descr="Spectral C1si Confoc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1382"/>
            <a:ext cx="9144000" cy="59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Imaging</a:t>
            </a:r>
          </a:p>
        </p:txBody>
      </p:sp>
      <p:sp>
        <p:nvSpPr>
          <p:cNvPr id="15428" name="Rectangle 68"/>
          <p:cNvSpPr>
            <a:spLocks noChangeArrowheads="1"/>
          </p:cNvSpPr>
          <p:nvPr/>
        </p:nvSpPr>
        <p:spPr bwMode="auto">
          <a:xfrm>
            <a:off x="3149600" y="1397000"/>
            <a:ext cx="304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</a:p>
        </p:txBody>
      </p:sp>
      <p:sp>
        <p:nvSpPr>
          <p:cNvPr id="15435" name="Rectangle 75"/>
          <p:cNvSpPr>
            <a:spLocks noChangeArrowheads="1"/>
          </p:cNvSpPr>
          <p:nvPr/>
        </p:nvSpPr>
        <p:spPr bwMode="auto">
          <a:xfrm>
            <a:off x="533400" y="5086350"/>
            <a:ext cx="172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The lens law:</a:t>
            </a:r>
          </a:p>
        </p:txBody>
      </p:sp>
      <p:grpSp>
        <p:nvGrpSpPr>
          <p:cNvPr id="15494" name="Group 134"/>
          <p:cNvGrpSpPr>
            <a:grpSpLocks/>
          </p:cNvGrpSpPr>
          <p:nvPr/>
        </p:nvGrpSpPr>
        <p:grpSpPr bwMode="auto">
          <a:xfrm>
            <a:off x="2286000" y="4835525"/>
            <a:ext cx="1905000" cy="914400"/>
            <a:chOff x="912" y="2405"/>
            <a:chExt cx="1200" cy="576"/>
          </a:xfrm>
        </p:grpSpPr>
        <p:sp>
          <p:nvSpPr>
            <p:cNvPr id="15438" name="AutoShape 78"/>
            <p:cNvSpPr>
              <a:spLocks noChangeArrowheads="1"/>
            </p:cNvSpPr>
            <p:nvPr/>
          </p:nvSpPr>
          <p:spPr bwMode="auto">
            <a:xfrm>
              <a:off x="912" y="2405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36" name="Object 76"/>
            <p:cNvGraphicFramePr>
              <a:graphicFrameLocks noChangeAspect="1"/>
            </p:cNvGraphicFramePr>
            <p:nvPr/>
          </p:nvGraphicFramePr>
          <p:xfrm>
            <a:off x="1104" y="2479"/>
            <a:ext cx="816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0" name="Equation" r:id="rId4" imgW="774700" imgH="406400" progId="Equation.3">
                    <p:embed/>
                  </p:oleObj>
                </mc:Choice>
                <mc:Fallback>
                  <p:oleObj name="Equation" r:id="rId4" imgW="774700" imgH="4064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79"/>
                          <a:ext cx="816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419" name="Rectangle 59"/>
          <p:cNvSpPr>
            <a:spLocks noChangeArrowheads="1"/>
          </p:cNvSpPr>
          <p:nvPr/>
        </p:nvSpPr>
        <p:spPr bwMode="auto">
          <a:xfrm>
            <a:off x="8001000" y="1541463"/>
            <a:ext cx="9906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15440" name="Rectangle 80"/>
          <p:cNvSpPr>
            <a:spLocks noChangeArrowheads="1"/>
          </p:cNvSpPr>
          <p:nvPr/>
        </p:nvSpPr>
        <p:spPr bwMode="auto">
          <a:xfrm>
            <a:off x="5105400" y="5086350"/>
            <a:ext cx="17986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Magnification:</a:t>
            </a:r>
          </a:p>
        </p:txBody>
      </p:sp>
      <p:grpSp>
        <p:nvGrpSpPr>
          <p:cNvPr id="15495" name="Group 135"/>
          <p:cNvGrpSpPr>
            <a:grpSpLocks/>
          </p:cNvGrpSpPr>
          <p:nvPr/>
        </p:nvGrpSpPr>
        <p:grpSpPr bwMode="auto">
          <a:xfrm>
            <a:off x="6934200" y="4835525"/>
            <a:ext cx="1905000" cy="914400"/>
            <a:chOff x="3414" y="2400"/>
            <a:chExt cx="1200" cy="576"/>
          </a:xfrm>
        </p:grpSpPr>
        <p:sp>
          <p:nvSpPr>
            <p:cNvPr id="15439" name="AutoShape 79"/>
            <p:cNvSpPr>
              <a:spLocks noChangeArrowheads="1"/>
            </p:cNvSpPr>
            <p:nvPr/>
          </p:nvSpPr>
          <p:spPr bwMode="auto">
            <a:xfrm>
              <a:off x="3414" y="2400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41" name="Object 81"/>
            <p:cNvGraphicFramePr>
              <a:graphicFrameLocks noChangeAspect="1"/>
            </p:cNvGraphicFramePr>
            <p:nvPr/>
          </p:nvGraphicFramePr>
          <p:xfrm>
            <a:off x="3586" y="2474"/>
            <a:ext cx="856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1" name="Equation" r:id="rId6" imgW="812800" imgH="406400" progId="Equation.3">
                    <p:embed/>
                  </p:oleObj>
                </mc:Choice>
                <mc:Fallback>
                  <p:oleObj name="Equation" r:id="rId6" imgW="812800" imgH="40640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6" y="2474"/>
                          <a:ext cx="856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4" name="Freeform 4"/>
          <p:cNvSpPr>
            <a:spLocks/>
          </p:cNvSpPr>
          <p:nvPr/>
        </p:nvSpPr>
        <p:spPr bwMode="auto">
          <a:xfrm>
            <a:off x="3100388" y="1863725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1295400" y="2579688"/>
            <a:ext cx="7162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Freeform 43"/>
          <p:cNvSpPr>
            <a:spLocks/>
          </p:cNvSpPr>
          <p:nvPr/>
        </p:nvSpPr>
        <p:spPr bwMode="auto">
          <a:xfrm>
            <a:off x="1295400" y="1925638"/>
            <a:ext cx="7162800" cy="1300162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248" y="0"/>
              </a:cxn>
              <a:cxn ang="0">
                <a:pos x="4512" y="480"/>
              </a:cxn>
              <a:cxn ang="0">
                <a:pos x="1248" y="955"/>
              </a:cxn>
              <a:cxn ang="0">
                <a:pos x="0" y="480"/>
              </a:cxn>
            </a:cxnLst>
            <a:rect l="0" t="0" r="r" b="b"/>
            <a:pathLst>
              <a:path w="4512" h="955">
                <a:moveTo>
                  <a:pt x="0" y="480"/>
                </a:moveTo>
                <a:lnTo>
                  <a:pt x="1248" y="0"/>
                </a:lnTo>
                <a:lnTo>
                  <a:pt x="4512" y="480"/>
                </a:lnTo>
                <a:lnTo>
                  <a:pt x="1248" y="955"/>
                </a:lnTo>
                <a:lnTo>
                  <a:pt x="0" y="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 flipH="1">
            <a:off x="1295400" y="365283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1" name="Rectangle 71"/>
          <p:cNvSpPr>
            <a:spLocks noChangeArrowheads="1"/>
          </p:cNvSpPr>
          <p:nvPr/>
        </p:nvSpPr>
        <p:spPr bwMode="auto">
          <a:xfrm>
            <a:off x="19812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1</a:t>
            </a:r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 flipH="1">
            <a:off x="3276600" y="3652838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3" name="Rectangle 73"/>
          <p:cNvSpPr>
            <a:spLocks noChangeArrowheads="1"/>
          </p:cNvSpPr>
          <p:nvPr/>
        </p:nvSpPr>
        <p:spPr bwMode="auto">
          <a:xfrm>
            <a:off x="56388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2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62000" y="1795463"/>
            <a:ext cx="9906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 flipV="1">
            <a:off x="1287463" y="2314575"/>
            <a:ext cx="0" cy="522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1" name="Freeform 61"/>
          <p:cNvSpPr>
            <a:spLocks/>
          </p:cNvSpPr>
          <p:nvPr/>
        </p:nvSpPr>
        <p:spPr bwMode="auto">
          <a:xfrm>
            <a:off x="8462963" y="1905000"/>
            <a:ext cx="1587" cy="1335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81"/>
              </a:cxn>
            </a:cxnLst>
            <a:rect l="0" t="0" r="r" b="b"/>
            <a:pathLst>
              <a:path w="1" h="981">
                <a:moveTo>
                  <a:pt x="0" y="0"/>
                </a:moveTo>
                <a:lnTo>
                  <a:pt x="0" y="981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Rectangle 62"/>
          <p:cNvSpPr>
            <a:spLocks noChangeArrowheads="1"/>
          </p:cNvSpPr>
          <p:nvPr/>
        </p:nvSpPr>
        <p:spPr bwMode="auto">
          <a:xfrm>
            <a:off x="762000" y="2449513"/>
            <a:ext cx="5334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1</a:t>
            </a:r>
            <a:endParaRPr lang="en-US" sz="1800">
              <a:latin typeface="Helvetica Neue" charset="0"/>
            </a:endParaRPr>
          </a:p>
        </p:txBody>
      </p:sp>
      <p:grpSp>
        <p:nvGrpSpPr>
          <p:cNvPr id="15453" name="Group 93"/>
          <p:cNvGrpSpPr>
            <a:grpSpLocks/>
          </p:cNvGrpSpPr>
          <p:nvPr/>
        </p:nvGrpSpPr>
        <p:grpSpPr bwMode="auto">
          <a:xfrm>
            <a:off x="1295400" y="1905000"/>
            <a:ext cx="7167563" cy="1320800"/>
            <a:chOff x="816" y="1232"/>
            <a:chExt cx="4515" cy="971"/>
          </a:xfrm>
        </p:grpSpPr>
        <p:sp>
          <p:nvSpPr>
            <p:cNvPr id="15446" name="Freeform 86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7" name="Freeform 87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4" name="Group 94"/>
          <p:cNvGrpSpPr>
            <a:grpSpLocks/>
          </p:cNvGrpSpPr>
          <p:nvPr/>
        </p:nvGrpSpPr>
        <p:grpSpPr bwMode="auto">
          <a:xfrm flipV="1">
            <a:off x="1295400" y="1927225"/>
            <a:ext cx="7167563" cy="1322388"/>
            <a:chOff x="816" y="1232"/>
            <a:chExt cx="4515" cy="971"/>
          </a:xfrm>
        </p:grpSpPr>
        <p:sp>
          <p:nvSpPr>
            <p:cNvPr id="15455" name="Freeform 95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56" name="Freeform 96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1287463" y="2919413"/>
            <a:ext cx="0" cy="908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3284538" y="3405188"/>
            <a:ext cx="0" cy="414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475663" y="3340100"/>
            <a:ext cx="0" cy="465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02" name="Rectangle 142"/>
          <p:cNvSpPr>
            <a:spLocks noChangeArrowheads="1"/>
          </p:cNvSpPr>
          <p:nvPr/>
        </p:nvSpPr>
        <p:spPr bwMode="auto">
          <a:xfrm>
            <a:off x="8534400" y="2379663"/>
            <a:ext cx="4572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2</a:t>
            </a:r>
            <a:endParaRPr lang="en-US" sz="1800"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Grp="1" noChangeArrowheads="1"/>
          </p:cNvSpPr>
          <p:nvPr>
            <p:ph type="title"/>
          </p:nvPr>
        </p:nvSpPr>
        <p:spPr>
          <a:xfrm>
            <a:off x="746125" y="0"/>
            <a:ext cx="7772400" cy="609600"/>
          </a:xfrm>
        </p:spPr>
        <p:txBody>
          <a:bodyPr/>
          <a:lstStyle/>
          <a:p>
            <a:r>
              <a:rPr lang="en-US" sz="3200"/>
              <a:t>Finite vs. Infinite Conjugate Imaging</a:t>
            </a:r>
          </a:p>
        </p:txBody>
      </p:sp>
      <p:sp>
        <p:nvSpPr>
          <p:cNvPr id="57347" name="Freeform 3"/>
          <p:cNvSpPr>
            <a:spLocks/>
          </p:cNvSpPr>
          <p:nvPr/>
        </p:nvSpPr>
        <p:spPr bwMode="auto">
          <a:xfrm>
            <a:off x="1471613" y="444817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809625" y="4941888"/>
            <a:ext cx="76739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34" y="2"/>
              </a:cxn>
            </a:cxnLst>
            <a:rect l="0" t="0" r="r" b="b"/>
            <a:pathLst>
              <a:path w="4834" h="2">
                <a:moveTo>
                  <a:pt x="0" y="0"/>
                </a:moveTo>
                <a:lnTo>
                  <a:pt x="4834" y="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63525" y="4311650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 flipV="1">
            <a:off x="804863" y="4764088"/>
            <a:ext cx="0" cy="3540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482725" y="412750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>
            <a:off x="809625" y="4675188"/>
            <a:ext cx="7673975" cy="531812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531" y="0"/>
              </a:cxn>
              <a:cxn ang="0">
                <a:pos x="2936" y="0"/>
              </a:cxn>
              <a:cxn ang="0">
                <a:pos x="4834" y="170"/>
              </a:cxn>
              <a:cxn ang="0">
                <a:pos x="2952" y="335"/>
              </a:cxn>
              <a:cxn ang="0">
                <a:pos x="536" y="335"/>
              </a:cxn>
              <a:cxn ang="0">
                <a:pos x="0" y="166"/>
              </a:cxn>
            </a:cxnLst>
            <a:rect l="0" t="0" r="r" b="b"/>
            <a:pathLst>
              <a:path w="4834" h="335">
                <a:moveTo>
                  <a:pt x="0" y="166"/>
                </a:moveTo>
                <a:lnTo>
                  <a:pt x="531" y="0"/>
                </a:lnTo>
                <a:lnTo>
                  <a:pt x="2936" y="0"/>
                </a:lnTo>
                <a:lnTo>
                  <a:pt x="4834" y="170"/>
                </a:lnTo>
                <a:lnTo>
                  <a:pt x="2952" y="335"/>
                </a:lnTo>
                <a:lnTo>
                  <a:pt x="536" y="335"/>
                </a:lnTo>
                <a:lnTo>
                  <a:pt x="0" y="16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Freeform 9"/>
          <p:cNvSpPr>
            <a:spLocks/>
          </p:cNvSpPr>
          <p:nvPr/>
        </p:nvSpPr>
        <p:spPr bwMode="auto">
          <a:xfrm>
            <a:off x="809625" y="4760913"/>
            <a:ext cx="7673975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2"/>
              </a:cxn>
              <a:cxn ang="0">
                <a:pos x="2952" y="504"/>
              </a:cxn>
              <a:cxn ang="0">
                <a:pos x="4578" y="499"/>
              </a:cxn>
              <a:cxn ang="0">
                <a:pos x="4834" y="499"/>
              </a:cxn>
            </a:cxnLst>
            <a:rect l="0" t="0" r="r" b="b"/>
            <a:pathLst>
              <a:path w="4834" h="504">
                <a:moveTo>
                  <a:pt x="0" y="0"/>
                </a:moveTo>
                <a:lnTo>
                  <a:pt x="531" y="2"/>
                </a:lnTo>
                <a:lnTo>
                  <a:pt x="2952" y="504"/>
                </a:lnTo>
                <a:lnTo>
                  <a:pt x="4578" y="499"/>
                </a:lnTo>
                <a:lnTo>
                  <a:pt x="4834" y="4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Freeform 10"/>
          <p:cNvSpPr>
            <a:spLocks/>
          </p:cNvSpPr>
          <p:nvPr/>
        </p:nvSpPr>
        <p:spPr bwMode="auto">
          <a:xfrm>
            <a:off x="809625" y="4498975"/>
            <a:ext cx="7666038" cy="13319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531" y="0"/>
              </a:cxn>
              <a:cxn ang="0">
                <a:pos x="2947" y="505"/>
              </a:cxn>
              <a:cxn ang="0">
                <a:pos x="4829" y="665"/>
              </a:cxn>
              <a:cxn ang="0">
                <a:pos x="2963" y="839"/>
              </a:cxn>
              <a:cxn ang="0">
                <a:pos x="536" y="334"/>
              </a:cxn>
              <a:cxn ang="0">
                <a:pos x="0" y="167"/>
              </a:cxn>
            </a:cxnLst>
            <a:rect l="0" t="0" r="r" b="b"/>
            <a:pathLst>
              <a:path w="4829" h="839">
                <a:moveTo>
                  <a:pt x="0" y="167"/>
                </a:moveTo>
                <a:lnTo>
                  <a:pt x="531" y="0"/>
                </a:lnTo>
                <a:lnTo>
                  <a:pt x="2947" y="505"/>
                </a:lnTo>
                <a:lnTo>
                  <a:pt x="4829" y="665"/>
                </a:lnTo>
                <a:lnTo>
                  <a:pt x="2963" y="839"/>
                </a:lnTo>
                <a:lnTo>
                  <a:pt x="536" y="334"/>
                </a:lnTo>
                <a:lnTo>
                  <a:pt x="0" y="167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Freeform 11"/>
          <p:cNvSpPr>
            <a:spLocks/>
          </p:cNvSpPr>
          <p:nvPr/>
        </p:nvSpPr>
        <p:spPr bwMode="auto">
          <a:xfrm>
            <a:off x="814388" y="4316413"/>
            <a:ext cx="7686675" cy="806450"/>
          </a:xfrm>
          <a:custGeom>
            <a:avLst/>
            <a:gdLst/>
            <a:ahLst/>
            <a:cxnLst>
              <a:cxn ang="0">
                <a:pos x="0" y="508"/>
              </a:cxn>
              <a:cxn ang="0">
                <a:pos x="528" y="508"/>
              </a:cxn>
              <a:cxn ang="0">
                <a:pos x="2949" y="6"/>
              </a:cxn>
              <a:cxn ang="0">
                <a:pos x="4842" y="0"/>
              </a:cxn>
            </a:cxnLst>
            <a:rect l="0" t="0" r="r" b="b"/>
            <a:pathLst>
              <a:path w="4842" h="508">
                <a:moveTo>
                  <a:pt x="0" y="508"/>
                </a:moveTo>
                <a:lnTo>
                  <a:pt x="528" y="508"/>
                </a:lnTo>
                <a:lnTo>
                  <a:pt x="2949" y="6"/>
                </a:lnTo>
                <a:lnTo>
                  <a:pt x="484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Freeform 12"/>
          <p:cNvSpPr>
            <a:spLocks/>
          </p:cNvSpPr>
          <p:nvPr/>
        </p:nvSpPr>
        <p:spPr bwMode="auto">
          <a:xfrm>
            <a:off x="809625" y="4056063"/>
            <a:ext cx="7673975" cy="1333500"/>
          </a:xfrm>
          <a:custGeom>
            <a:avLst/>
            <a:gdLst/>
            <a:ahLst/>
            <a:cxnLst>
              <a:cxn ang="0">
                <a:pos x="0" y="674"/>
              </a:cxn>
              <a:cxn ang="0">
                <a:pos x="531" y="840"/>
              </a:cxn>
              <a:cxn ang="0">
                <a:pos x="2947" y="335"/>
              </a:cxn>
              <a:cxn ang="0">
                <a:pos x="4834" y="165"/>
              </a:cxn>
              <a:cxn ang="0">
                <a:pos x="2963" y="0"/>
              </a:cxn>
              <a:cxn ang="0">
                <a:pos x="536" y="505"/>
              </a:cxn>
              <a:cxn ang="0">
                <a:pos x="0" y="674"/>
              </a:cxn>
            </a:cxnLst>
            <a:rect l="0" t="0" r="r" b="b"/>
            <a:pathLst>
              <a:path w="4834" h="840">
                <a:moveTo>
                  <a:pt x="0" y="674"/>
                </a:moveTo>
                <a:lnTo>
                  <a:pt x="531" y="840"/>
                </a:lnTo>
                <a:lnTo>
                  <a:pt x="2947" y="335"/>
                </a:lnTo>
                <a:lnTo>
                  <a:pt x="4834" y="165"/>
                </a:lnTo>
                <a:lnTo>
                  <a:pt x="2963" y="0"/>
                </a:lnTo>
                <a:lnTo>
                  <a:pt x="536" y="505"/>
                </a:lnTo>
                <a:lnTo>
                  <a:pt x="0" y="674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1119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 flipH="1">
            <a:off x="16525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1881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804863" y="5162550"/>
            <a:ext cx="0" cy="9286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V="1">
            <a:off x="2522538" y="52514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flipV="1">
            <a:off x="1652588" y="5427663"/>
            <a:ext cx="0" cy="708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 flipH="1">
            <a:off x="8143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7" name="Freeform 63"/>
          <p:cNvSpPr>
            <a:spLocks/>
          </p:cNvSpPr>
          <p:nvPr/>
        </p:nvSpPr>
        <p:spPr bwMode="auto">
          <a:xfrm>
            <a:off x="1474788" y="147002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8" name="Freeform 64"/>
          <p:cNvSpPr>
            <a:spLocks/>
          </p:cNvSpPr>
          <p:nvPr/>
        </p:nvSpPr>
        <p:spPr bwMode="auto">
          <a:xfrm>
            <a:off x="652463" y="1958975"/>
            <a:ext cx="5265737" cy="793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3317" y="0"/>
              </a:cxn>
            </a:cxnLst>
            <a:rect l="0" t="0" r="r" b="b"/>
            <a:pathLst>
              <a:path w="3317" h="5">
                <a:moveTo>
                  <a:pt x="0" y="5"/>
                </a:move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9" name="Rectangle 65"/>
          <p:cNvSpPr>
            <a:spLocks noChangeArrowheads="1"/>
          </p:cNvSpPr>
          <p:nvPr/>
        </p:nvSpPr>
        <p:spPr bwMode="auto">
          <a:xfrm>
            <a:off x="192088" y="1306513"/>
            <a:ext cx="9906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410" name="Line 66"/>
          <p:cNvSpPr>
            <a:spLocks noChangeShapeType="1"/>
          </p:cNvSpPr>
          <p:nvPr/>
        </p:nvSpPr>
        <p:spPr bwMode="auto">
          <a:xfrm flipV="1">
            <a:off x="646113" y="1754188"/>
            <a:ext cx="0" cy="4064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1" name="Rectangle 67"/>
          <p:cNvSpPr>
            <a:spLocks noChangeArrowheads="1"/>
          </p:cNvSpPr>
          <p:nvPr/>
        </p:nvSpPr>
        <p:spPr bwMode="auto">
          <a:xfrm>
            <a:off x="1485900" y="114935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2" name="Freeform 68"/>
          <p:cNvSpPr>
            <a:spLocks/>
          </p:cNvSpPr>
          <p:nvPr/>
        </p:nvSpPr>
        <p:spPr bwMode="auto">
          <a:xfrm>
            <a:off x="660400" y="1697038"/>
            <a:ext cx="5275263" cy="531812"/>
          </a:xfrm>
          <a:custGeom>
            <a:avLst/>
            <a:gdLst/>
            <a:ahLst/>
            <a:cxnLst>
              <a:cxn ang="0">
                <a:pos x="3312" y="165"/>
              </a:cxn>
              <a:cxn ang="0">
                <a:pos x="632" y="335"/>
              </a:cxn>
              <a:cxn ang="0">
                <a:pos x="0" y="165"/>
              </a:cxn>
              <a:cxn ang="0">
                <a:pos x="627" y="0"/>
              </a:cxn>
              <a:cxn ang="0">
                <a:pos x="3323" y="170"/>
              </a:cxn>
            </a:cxnLst>
            <a:rect l="0" t="0" r="r" b="b"/>
            <a:pathLst>
              <a:path w="3323" h="335">
                <a:moveTo>
                  <a:pt x="3312" y="165"/>
                </a:moveTo>
                <a:lnTo>
                  <a:pt x="632" y="335"/>
                </a:lnTo>
                <a:lnTo>
                  <a:pt x="0" y="165"/>
                </a:lnTo>
                <a:lnTo>
                  <a:pt x="627" y="0"/>
                </a:lnTo>
                <a:lnTo>
                  <a:pt x="3323" y="17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3" name="Freeform 69"/>
          <p:cNvSpPr>
            <a:spLocks/>
          </p:cNvSpPr>
          <p:nvPr/>
        </p:nvSpPr>
        <p:spPr bwMode="auto">
          <a:xfrm>
            <a:off x="655638" y="1781175"/>
            <a:ext cx="5262562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0" y="3"/>
              </a:cxn>
              <a:cxn ang="0">
                <a:pos x="3315" y="560"/>
              </a:cxn>
            </a:cxnLst>
            <a:rect l="0" t="0" r="r" b="b"/>
            <a:pathLst>
              <a:path w="3315" h="560">
                <a:moveTo>
                  <a:pt x="0" y="0"/>
                </a:moveTo>
                <a:lnTo>
                  <a:pt x="630" y="3"/>
                </a:lnTo>
                <a:lnTo>
                  <a:pt x="3315" y="56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4" name="Freeform 70"/>
          <p:cNvSpPr>
            <a:spLocks/>
          </p:cNvSpPr>
          <p:nvPr/>
        </p:nvSpPr>
        <p:spPr bwMode="auto">
          <a:xfrm>
            <a:off x="655638" y="1520825"/>
            <a:ext cx="5254625" cy="1149350"/>
          </a:xfrm>
          <a:custGeom>
            <a:avLst/>
            <a:gdLst/>
            <a:ahLst/>
            <a:cxnLst>
              <a:cxn ang="0">
                <a:pos x="3304" y="724"/>
              </a:cxn>
              <a:cxn ang="0">
                <a:pos x="635" y="334"/>
              </a:cxn>
              <a:cxn ang="0">
                <a:pos x="0" y="161"/>
              </a:cxn>
              <a:cxn ang="0">
                <a:pos x="630" y="0"/>
              </a:cxn>
              <a:cxn ang="0">
                <a:pos x="3310" y="719"/>
              </a:cxn>
            </a:cxnLst>
            <a:rect l="0" t="0" r="r" b="b"/>
            <a:pathLst>
              <a:path w="3310" h="724">
                <a:moveTo>
                  <a:pt x="3304" y="724"/>
                </a:moveTo>
                <a:lnTo>
                  <a:pt x="635" y="334"/>
                </a:lnTo>
                <a:lnTo>
                  <a:pt x="0" y="161"/>
                </a:lnTo>
                <a:lnTo>
                  <a:pt x="630" y="0"/>
                </a:lnTo>
                <a:lnTo>
                  <a:pt x="3310" y="7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5" name="Freeform 71"/>
          <p:cNvSpPr>
            <a:spLocks/>
          </p:cNvSpPr>
          <p:nvPr/>
        </p:nvSpPr>
        <p:spPr bwMode="auto">
          <a:xfrm>
            <a:off x="652463" y="1255713"/>
            <a:ext cx="5273675" cy="900112"/>
          </a:xfrm>
          <a:custGeom>
            <a:avLst/>
            <a:gdLst/>
            <a:ahLst/>
            <a:cxnLst>
              <a:cxn ang="0">
                <a:pos x="0" y="567"/>
              </a:cxn>
              <a:cxn ang="0">
                <a:pos x="632" y="560"/>
              </a:cxn>
              <a:cxn ang="0">
                <a:pos x="3322" y="0"/>
              </a:cxn>
            </a:cxnLst>
            <a:rect l="0" t="0" r="r" b="b"/>
            <a:pathLst>
              <a:path w="3322" h="567">
                <a:moveTo>
                  <a:pt x="0" y="567"/>
                </a:moveTo>
                <a:lnTo>
                  <a:pt x="632" y="560"/>
                </a:lnTo>
                <a:lnTo>
                  <a:pt x="33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6" name="Freeform 72"/>
          <p:cNvSpPr>
            <a:spLocks/>
          </p:cNvSpPr>
          <p:nvPr/>
        </p:nvSpPr>
        <p:spPr bwMode="auto">
          <a:xfrm>
            <a:off x="652463" y="1273175"/>
            <a:ext cx="5265737" cy="1138238"/>
          </a:xfrm>
          <a:custGeom>
            <a:avLst/>
            <a:gdLst/>
            <a:ahLst/>
            <a:cxnLst>
              <a:cxn ang="0">
                <a:pos x="3317" y="0"/>
              </a:cxn>
              <a:cxn ang="0">
                <a:pos x="637" y="382"/>
              </a:cxn>
              <a:cxn ang="0">
                <a:pos x="0" y="555"/>
              </a:cxn>
              <a:cxn ang="0">
                <a:pos x="632" y="717"/>
              </a:cxn>
              <a:cxn ang="0">
                <a:pos x="3317" y="0"/>
              </a:cxn>
            </a:cxnLst>
            <a:rect l="0" t="0" r="r" b="b"/>
            <a:pathLst>
              <a:path w="3317" h="717">
                <a:moveTo>
                  <a:pt x="3317" y="0"/>
                </a:moveTo>
                <a:lnTo>
                  <a:pt x="637" y="382"/>
                </a:lnTo>
                <a:lnTo>
                  <a:pt x="0" y="555"/>
                </a:lnTo>
                <a:lnTo>
                  <a:pt x="632" y="717"/>
                </a:ln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7" name="Rectangle 73"/>
          <p:cNvSpPr>
            <a:spLocks noChangeArrowheads="1"/>
          </p:cNvSpPr>
          <p:nvPr/>
        </p:nvSpPr>
        <p:spPr bwMode="auto">
          <a:xfrm>
            <a:off x="930275" y="2495550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&gt;f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8" name="Line 74"/>
          <p:cNvSpPr>
            <a:spLocks noChangeShapeType="1"/>
          </p:cNvSpPr>
          <p:nvPr/>
        </p:nvSpPr>
        <p:spPr bwMode="auto">
          <a:xfrm flipH="1">
            <a:off x="1655763" y="2828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9" name="Rectangle 75"/>
          <p:cNvSpPr>
            <a:spLocks noChangeArrowheads="1"/>
          </p:cNvSpPr>
          <p:nvPr/>
        </p:nvSpPr>
        <p:spPr bwMode="auto">
          <a:xfrm>
            <a:off x="1884363" y="2495550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21" name="Line 77"/>
          <p:cNvSpPr>
            <a:spLocks noChangeShapeType="1"/>
          </p:cNvSpPr>
          <p:nvPr/>
        </p:nvSpPr>
        <p:spPr bwMode="auto">
          <a:xfrm flipV="1">
            <a:off x="2525713" y="2273300"/>
            <a:ext cx="0" cy="669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2" name="Line 78"/>
          <p:cNvSpPr>
            <a:spLocks noChangeShapeType="1"/>
          </p:cNvSpPr>
          <p:nvPr/>
        </p:nvSpPr>
        <p:spPr bwMode="auto">
          <a:xfrm flipV="1">
            <a:off x="1655763" y="244951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3" name="Line 79"/>
          <p:cNvSpPr>
            <a:spLocks noChangeShapeType="1"/>
          </p:cNvSpPr>
          <p:nvPr/>
        </p:nvSpPr>
        <p:spPr bwMode="auto">
          <a:xfrm flipH="1">
            <a:off x="647700" y="282892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6" name="Rectangle 82"/>
          <p:cNvSpPr>
            <a:spLocks noChangeArrowheads="1"/>
          </p:cNvSpPr>
          <p:nvPr/>
        </p:nvSpPr>
        <p:spPr bwMode="auto">
          <a:xfrm>
            <a:off x="5473700" y="942975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57427" name="Freeform 83"/>
          <p:cNvSpPr>
            <a:spLocks/>
          </p:cNvSpPr>
          <p:nvPr/>
        </p:nvSpPr>
        <p:spPr bwMode="auto">
          <a:xfrm>
            <a:off x="5918200" y="1255713"/>
            <a:ext cx="7938" cy="1422400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896"/>
              </a:cxn>
            </a:cxnLst>
            <a:rect l="0" t="0" r="r" b="b"/>
            <a:pathLst>
              <a:path w="5" h="896">
                <a:moveTo>
                  <a:pt x="5" y="0"/>
                </a:moveTo>
                <a:lnTo>
                  <a:pt x="0" y="896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37" name="Line 93"/>
          <p:cNvSpPr>
            <a:spLocks noChangeShapeType="1"/>
          </p:cNvSpPr>
          <p:nvPr/>
        </p:nvSpPr>
        <p:spPr bwMode="auto">
          <a:xfrm flipV="1">
            <a:off x="639763" y="2176463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0" name="Rectangle 96"/>
          <p:cNvSpPr>
            <a:spLocks noChangeArrowheads="1"/>
          </p:cNvSpPr>
          <p:nvPr/>
        </p:nvSpPr>
        <p:spPr bwMode="auto">
          <a:xfrm>
            <a:off x="171450" y="641350"/>
            <a:ext cx="53403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Finite conjugate imaging (older objectives)</a:t>
            </a:r>
          </a:p>
        </p:txBody>
      </p:sp>
      <p:sp>
        <p:nvSpPr>
          <p:cNvPr id="57442" name="Line 98"/>
          <p:cNvSpPr>
            <a:spLocks noChangeShapeType="1"/>
          </p:cNvSpPr>
          <p:nvPr/>
        </p:nvSpPr>
        <p:spPr bwMode="auto">
          <a:xfrm flipV="1">
            <a:off x="5176838" y="4310063"/>
            <a:ext cx="3338512" cy="704850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Rectangle 20"/>
          <p:cNvSpPr>
            <a:spLocks noChangeArrowheads="1"/>
          </p:cNvSpPr>
          <p:nvPr/>
        </p:nvSpPr>
        <p:spPr bwMode="auto">
          <a:xfrm>
            <a:off x="5241925" y="3508375"/>
            <a:ext cx="3733800" cy="2562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4" name="Rectangle 100"/>
          <p:cNvSpPr>
            <a:spLocks noChangeArrowheads="1"/>
          </p:cNvSpPr>
          <p:nvPr/>
        </p:nvSpPr>
        <p:spPr bwMode="auto">
          <a:xfrm>
            <a:off x="6323013" y="3302000"/>
            <a:ext cx="21621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00FF"/>
                </a:solidFill>
                <a:latin typeface="Chalkboard" charset="0"/>
              </a:rPr>
              <a:t>Image at infinity</a:t>
            </a:r>
            <a:endParaRPr lang="en-US" sz="2000" i="1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57441" name="Rectangle 97"/>
          <p:cNvSpPr>
            <a:spLocks noChangeArrowheads="1"/>
          </p:cNvSpPr>
          <p:nvPr/>
        </p:nvSpPr>
        <p:spPr bwMode="auto">
          <a:xfrm>
            <a:off x="171450" y="3302000"/>
            <a:ext cx="5881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Infinite conjugate imaging (modern objectives).</a:t>
            </a:r>
          </a:p>
        </p:txBody>
      </p:sp>
      <p:grpSp>
        <p:nvGrpSpPr>
          <p:cNvPr id="57453" name="Group 109"/>
          <p:cNvGrpSpPr>
            <a:grpSpLocks/>
          </p:cNvGrpSpPr>
          <p:nvPr/>
        </p:nvGrpSpPr>
        <p:grpSpPr bwMode="auto">
          <a:xfrm>
            <a:off x="2566988" y="3609975"/>
            <a:ext cx="6459537" cy="3182938"/>
            <a:chOff x="1617" y="2274"/>
            <a:chExt cx="4069" cy="2005"/>
          </a:xfrm>
        </p:grpSpPr>
        <p:sp>
          <p:nvSpPr>
            <p:cNvPr id="57374" name="Rectangle 30"/>
            <p:cNvSpPr>
              <a:spLocks noChangeArrowheads="1"/>
            </p:cNvSpPr>
            <p:nvPr/>
          </p:nvSpPr>
          <p:spPr bwMode="auto">
            <a:xfrm>
              <a:off x="3377" y="2279"/>
              <a:ext cx="28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sp>
          <p:nvSpPr>
            <p:cNvPr id="57375" name="Rectangle 31"/>
            <p:cNvSpPr>
              <a:spLocks noChangeArrowheads="1"/>
            </p:cNvSpPr>
            <p:nvPr/>
          </p:nvSpPr>
          <p:spPr bwMode="auto">
            <a:xfrm>
              <a:off x="4599" y="3548"/>
              <a:ext cx="288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grpSp>
          <p:nvGrpSpPr>
            <p:cNvPr id="57451" name="Group 107"/>
            <p:cNvGrpSpPr>
              <a:grpSpLocks/>
            </p:cNvGrpSpPr>
            <p:nvPr/>
          </p:nvGrpSpPr>
          <p:grpSpPr bwMode="auto">
            <a:xfrm>
              <a:off x="1617" y="2274"/>
              <a:ext cx="4069" cy="2005"/>
              <a:chOff x="1617" y="2274"/>
              <a:chExt cx="4069" cy="2005"/>
            </a:xfrm>
          </p:grpSpPr>
          <p:sp>
            <p:nvSpPr>
              <p:cNvPr id="57367" name="Rectangle 23"/>
              <p:cNvSpPr>
                <a:spLocks noChangeArrowheads="1"/>
              </p:cNvSpPr>
              <p:nvPr/>
            </p:nvSpPr>
            <p:spPr bwMode="auto">
              <a:xfrm>
                <a:off x="2497" y="3894"/>
                <a:ext cx="1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halkboard" charset="0"/>
                  </a:rPr>
                  <a:t>Magnification:</a:t>
                </a:r>
              </a:p>
            </p:txBody>
          </p:sp>
          <p:graphicFrame>
            <p:nvGraphicFramePr>
              <p:cNvPr id="57368" name="Object 24"/>
              <p:cNvGraphicFramePr>
                <a:graphicFrameLocks noChangeAspect="1"/>
              </p:cNvGraphicFramePr>
              <p:nvPr/>
            </p:nvGraphicFramePr>
            <p:xfrm>
              <a:off x="3856" y="3851"/>
              <a:ext cx="522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73" name="Equation" r:id="rId4" imgW="495300" imgH="406400" progId="Equation.3">
                      <p:embed/>
                    </p:oleObj>
                  </mc:Choice>
                  <mc:Fallback>
                    <p:oleObj name="Equation" r:id="rId4" imgW="495300" imgH="406400" progId="Equation.3">
                      <p:embed/>
                      <p:pic>
                        <p:nvPicPr>
                          <p:cNvPr id="0" name="Picture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6" y="3851"/>
                            <a:ext cx="522" cy="4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370" name="Freeform 26"/>
              <p:cNvSpPr>
                <a:spLocks/>
              </p:cNvSpPr>
              <p:nvPr/>
            </p:nvSpPr>
            <p:spPr bwMode="auto">
              <a:xfrm>
                <a:off x="3345" y="2494"/>
                <a:ext cx="241" cy="1223"/>
              </a:xfrm>
              <a:custGeom>
                <a:avLst/>
                <a:gdLst/>
                <a:ahLst/>
                <a:cxnLst>
                  <a:cxn ang="0">
                    <a:pos x="259" y="1817"/>
                  </a:cxn>
                  <a:cxn ang="0">
                    <a:pos x="379" y="1817"/>
                  </a:cxn>
                  <a:cxn ang="0">
                    <a:pos x="379" y="0"/>
                  </a:cxn>
                  <a:cxn ang="0">
                    <a:pos x="259" y="0"/>
                  </a:cxn>
                  <a:cxn ang="0">
                    <a:pos x="259" y="1817"/>
                  </a:cxn>
                </a:cxnLst>
                <a:rect l="0" t="0" r="r" b="b"/>
                <a:pathLst>
                  <a:path w="662" h="1819">
                    <a:moveTo>
                      <a:pt x="259" y="1817"/>
                    </a:moveTo>
                    <a:cubicBezTo>
                      <a:pt x="318" y="1817"/>
                      <a:pt x="267" y="1819"/>
                      <a:pt x="379" y="1817"/>
                    </a:cubicBezTo>
                    <a:cubicBezTo>
                      <a:pt x="587" y="1387"/>
                      <a:pt x="662" y="613"/>
                      <a:pt x="379" y="0"/>
                    </a:cubicBezTo>
                    <a:cubicBezTo>
                      <a:pt x="379" y="0"/>
                      <a:pt x="318" y="0"/>
                      <a:pt x="259" y="0"/>
                    </a:cubicBezTo>
                    <a:cubicBezTo>
                      <a:pt x="0" y="635"/>
                      <a:pt x="27" y="1237"/>
                      <a:pt x="259" y="1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1" name="Rectangle 27"/>
              <p:cNvSpPr>
                <a:spLocks noChangeArrowheads="1"/>
              </p:cNvSpPr>
              <p:nvPr/>
            </p:nvSpPr>
            <p:spPr bwMode="auto">
              <a:xfrm>
                <a:off x="5062" y="2488"/>
                <a:ext cx="624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>
                    <a:latin typeface="Chalkboard" charset="0"/>
                  </a:rPr>
                  <a:t>Image</a:t>
                </a:r>
              </a:p>
            </p:txBody>
          </p:sp>
          <p:sp>
            <p:nvSpPr>
              <p:cNvPr id="57372" name="Line 28"/>
              <p:cNvSpPr>
                <a:spLocks noChangeShapeType="1"/>
              </p:cNvSpPr>
              <p:nvPr/>
            </p:nvSpPr>
            <p:spPr bwMode="auto">
              <a:xfrm flipH="1">
                <a:off x="5345" y="2717"/>
                <a:ext cx="10" cy="78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3" name="Line 29"/>
              <p:cNvSpPr>
                <a:spLocks noChangeShapeType="1"/>
              </p:cNvSpPr>
              <p:nvPr/>
            </p:nvSpPr>
            <p:spPr bwMode="auto">
              <a:xfrm flipH="1">
                <a:off x="3441" y="3749"/>
                <a:ext cx="19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6" name="Line 32"/>
              <p:cNvSpPr>
                <a:spLocks noChangeShapeType="1"/>
              </p:cNvSpPr>
              <p:nvPr/>
            </p:nvSpPr>
            <p:spPr bwMode="auto">
              <a:xfrm flipH="1">
                <a:off x="1617" y="3749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7" name="Rectangle 33"/>
              <p:cNvSpPr>
                <a:spLocks noChangeArrowheads="1"/>
              </p:cNvSpPr>
              <p:nvPr/>
            </p:nvSpPr>
            <p:spPr bwMode="auto">
              <a:xfrm>
                <a:off x="1865" y="3533"/>
                <a:ext cx="932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 i="1"/>
                  <a:t>(uncritical)</a:t>
                </a:r>
              </a:p>
            </p:txBody>
          </p:sp>
          <p:sp>
            <p:nvSpPr>
              <p:cNvPr id="57449" name="Rectangle 105"/>
              <p:cNvSpPr>
                <a:spLocks noChangeArrowheads="1"/>
              </p:cNvSpPr>
              <p:nvPr/>
            </p:nvSpPr>
            <p:spPr bwMode="auto">
              <a:xfrm>
                <a:off x="3840" y="2274"/>
                <a:ext cx="15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0000FF"/>
                    </a:solidFill>
                    <a:latin typeface="Chalkboard" charset="0"/>
                    <a:sym typeface="Symbol" pitchFamily="18" charset="2"/>
                  </a:rPr>
                  <a:t> </a:t>
                </a:r>
                <a:r>
                  <a:rPr lang="en-US" sz="2000">
                    <a:solidFill>
                      <a:srgbClr val="0000FF"/>
                    </a:solidFill>
                    <a:latin typeface="Chalkboard" charset="0"/>
                  </a:rPr>
                  <a:t>Need a </a:t>
                </a:r>
                <a:r>
                  <a:rPr lang="en-US" sz="2000" b="1" i="1">
                    <a:solidFill>
                      <a:srgbClr val="0000FF"/>
                    </a:solidFill>
                    <a:latin typeface="Chalkboard" charset="0"/>
                  </a:rPr>
                  <a:t>tube lens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/>
          <p:cNvSpPr>
            <a:spLocks/>
          </p:cNvSpPr>
          <p:nvPr/>
        </p:nvSpPr>
        <p:spPr bwMode="auto">
          <a:xfrm>
            <a:off x="5310188" y="1143000"/>
            <a:ext cx="382587" cy="334327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Back focal plane</a:t>
            </a:r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1471613" y="1971675"/>
            <a:ext cx="382587" cy="16859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809625" y="2819400"/>
            <a:ext cx="73199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1" y="1"/>
              </a:cxn>
            </a:cxnLst>
            <a:rect l="0" t="0" r="r" b="b"/>
            <a:pathLst>
              <a:path w="4611" h="1">
                <a:moveTo>
                  <a:pt x="0" y="0"/>
                </a:moveTo>
                <a:lnTo>
                  <a:pt x="4611" y="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80988" y="1981200"/>
            <a:ext cx="9906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4863" y="2514600"/>
            <a:ext cx="0" cy="609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8129588" y="1752600"/>
            <a:ext cx="15875" cy="213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576388" y="1524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34" name="Freeform 14"/>
          <p:cNvSpPr>
            <a:spLocks/>
          </p:cNvSpPr>
          <p:nvPr/>
        </p:nvSpPr>
        <p:spPr bwMode="auto">
          <a:xfrm>
            <a:off x="809625" y="2362200"/>
            <a:ext cx="7319963" cy="914400"/>
          </a:xfrm>
          <a:custGeom>
            <a:avLst/>
            <a:gdLst/>
            <a:ahLst/>
            <a:cxnLst>
              <a:cxn ang="0">
                <a:pos x="0" y="285"/>
              </a:cxn>
              <a:cxn ang="0">
                <a:pos x="531" y="0"/>
              </a:cxn>
              <a:cxn ang="0">
                <a:pos x="2936" y="0"/>
              </a:cxn>
              <a:cxn ang="0">
                <a:pos x="4611" y="288"/>
              </a:cxn>
              <a:cxn ang="0">
                <a:pos x="2952" y="576"/>
              </a:cxn>
              <a:cxn ang="0">
                <a:pos x="536" y="576"/>
              </a:cxn>
              <a:cxn ang="0">
                <a:pos x="0" y="285"/>
              </a:cxn>
            </a:cxnLst>
            <a:rect l="0" t="0" r="r" b="b"/>
            <a:pathLst>
              <a:path w="4611" h="576">
                <a:moveTo>
                  <a:pt x="0" y="285"/>
                </a:moveTo>
                <a:lnTo>
                  <a:pt x="531" y="0"/>
                </a:lnTo>
                <a:lnTo>
                  <a:pt x="2936" y="0"/>
                </a:lnTo>
                <a:lnTo>
                  <a:pt x="4611" y="288"/>
                </a:lnTo>
                <a:lnTo>
                  <a:pt x="2952" y="576"/>
                </a:lnTo>
                <a:lnTo>
                  <a:pt x="536" y="576"/>
                </a:lnTo>
                <a:lnTo>
                  <a:pt x="0" y="28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809625" y="2509838"/>
            <a:ext cx="7319963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3"/>
              </a:cxn>
              <a:cxn ang="0">
                <a:pos x="2952" y="867"/>
              </a:cxn>
              <a:cxn ang="0">
                <a:pos x="4611" y="867"/>
              </a:cxn>
            </a:cxnLst>
            <a:rect l="0" t="0" r="r" b="b"/>
            <a:pathLst>
              <a:path w="4611" h="867">
                <a:moveTo>
                  <a:pt x="0" y="0"/>
                </a:moveTo>
                <a:lnTo>
                  <a:pt x="531" y="3"/>
                </a:lnTo>
                <a:lnTo>
                  <a:pt x="2952" y="867"/>
                </a:lnTo>
                <a:lnTo>
                  <a:pt x="4611" y="86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809625" y="2057400"/>
            <a:ext cx="7312025" cy="2293938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531" y="0"/>
              </a:cxn>
              <a:cxn ang="0">
                <a:pos x="2947" y="869"/>
              </a:cxn>
              <a:cxn ang="0">
                <a:pos x="4606" y="1147"/>
              </a:cxn>
              <a:cxn ang="0">
                <a:pos x="2963" y="1445"/>
              </a:cxn>
              <a:cxn ang="0">
                <a:pos x="536" y="576"/>
              </a:cxn>
              <a:cxn ang="0">
                <a:pos x="0" y="288"/>
              </a:cxn>
            </a:cxnLst>
            <a:rect l="0" t="0" r="r" b="b"/>
            <a:pathLst>
              <a:path w="4606" h="1445">
                <a:moveTo>
                  <a:pt x="0" y="288"/>
                </a:moveTo>
                <a:lnTo>
                  <a:pt x="531" y="0"/>
                </a:lnTo>
                <a:lnTo>
                  <a:pt x="2947" y="869"/>
                </a:lnTo>
                <a:lnTo>
                  <a:pt x="4606" y="1147"/>
                </a:lnTo>
                <a:lnTo>
                  <a:pt x="2963" y="1445"/>
                </a:lnTo>
                <a:lnTo>
                  <a:pt x="536" y="576"/>
                </a:lnTo>
                <a:lnTo>
                  <a:pt x="0" y="28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814388" y="1760538"/>
            <a:ext cx="7315200" cy="1371600"/>
          </a:xfrm>
          <a:custGeom>
            <a:avLst/>
            <a:gdLst/>
            <a:ahLst/>
            <a:cxnLst>
              <a:cxn ang="0">
                <a:pos x="0" y="864"/>
              </a:cxn>
              <a:cxn ang="0">
                <a:pos x="528" y="864"/>
              </a:cxn>
              <a:cxn ang="0">
                <a:pos x="2949" y="0"/>
              </a:cxn>
              <a:cxn ang="0">
                <a:pos x="4608" y="0"/>
              </a:cxn>
            </a:cxnLst>
            <a:rect l="0" t="0" r="r" b="b"/>
            <a:pathLst>
              <a:path w="4608" h="864">
                <a:moveTo>
                  <a:pt x="0" y="864"/>
                </a:moveTo>
                <a:lnTo>
                  <a:pt x="528" y="864"/>
                </a:lnTo>
                <a:lnTo>
                  <a:pt x="2949" y="0"/>
                </a:lnTo>
                <a:lnTo>
                  <a:pt x="46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Freeform 18"/>
          <p:cNvSpPr>
            <a:spLocks/>
          </p:cNvSpPr>
          <p:nvPr/>
        </p:nvSpPr>
        <p:spPr bwMode="auto">
          <a:xfrm>
            <a:off x="809625" y="1296988"/>
            <a:ext cx="7312025" cy="2293937"/>
          </a:xfrm>
          <a:custGeom>
            <a:avLst/>
            <a:gdLst/>
            <a:ahLst/>
            <a:cxnLst>
              <a:cxn ang="0">
                <a:pos x="0" y="1159"/>
              </a:cxn>
              <a:cxn ang="0">
                <a:pos x="531" y="1445"/>
              </a:cxn>
              <a:cxn ang="0">
                <a:pos x="2947" y="576"/>
              </a:cxn>
              <a:cxn ang="0">
                <a:pos x="4606" y="298"/>
              </a:cxn>
              <a:cxn ang="0">
                <a:pos x="2963" y="0"/>
              </a:cxn>
              <a:cxn ang="0">
                <a:pos x="536" y="869"/>
              </a:cxn>
              <a:cxn ang="0">
                <a:pos x="0" y="1159"/>
              </a:cxn>
            </a:cxnLst>
            <a:rect l="0" t="0" r="r" b="b"/>
            <a:pathLst>
              <a:path w="4606" h="1445">
                <a:moveTo>
                  <a:pt x="0" y="1159"/>
                </a:moveTo>
                <a:lnTo>
                  <a:pt x="531" y="1445"/>
                </a:lnTo>
                <a:lnTo>
                  <a:pt x="2947" y="576"/>
                </a:lnTo>
                <a:lnTo>
                  <a:pt x="4606" y="298"/>
                </a:lnTo>
                <a:lnTo>
                  <a:pt x="2963" y="0"/>
                </a:lnTo>
                <a:lnTo>
                  <a:pt x="536" y="869"/>
                </a:lnTo>
                <a:lnTo>
                  <a:pt x="0" y="1159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1119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0" name="Line 20"/>
          <p:cNvSpPr>
            <a:spLocks noChangeShapeType="1"/>
          </p:cNvSpPr>
          <p:nvPr/>
        </p:nvSpPr>
        <p:spPr bwMode="auto">
          <a:xfrm flipH="1">
            <a:off x="16525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1881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 flipV="1">
            <a:off x="804863" y="3200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V="1">
            <a:off x="2522538" y="3352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 flipV="1">
            <a:off x="1652588" y="3657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 flipH="1">
            <a:off x="8143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2514600" y="152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Rectangle 31"/>
          <p:cNvSpPr>
            <a:spLocks noChangeArrowheads="1"/>
          </p:cNvSpPr>
          <p:nvPr/>
        </p:nvSpPr>
        <p:spPr bwMode="auto">
          <a:xfrm>
            <a:off x="1981200" y="6858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Back focal plane</a:t>
            </a:r>
          </a:p>
        </p:txBody>
      </p:sp>
      <p:sp>
        <p:nvSpPr>
          <p:cNvPr id="56353" name="AutoShape 33"/>
          <p:cNvSpPr>
            <a:spLocks noChangeArrowheads="1"/>
          </p:cNvSpPr>
          <p:nvPr/>
        </p:nvSpPr>
        <p:spPr bwMode="auto">
          <a:xfrm>
            <a:off x="1000125" y="5256213"/>
            <a:ext cx="7107238" cy="955675"/>
          </a:xfrm>
          <a:prstGeom prst="roundRect">
            <a:avLst>
              <a:gd name="adj" fmla="val 16667"/>
            </a:avLst>
          </a:prstGeom>
          <a:solidFill>
            <a:srgbClr val="99FF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halkboard" charset="0"/>
              </a:rPr>
              <a:t>Rays that leave the object with the same angle</a:t>
            </a:r>
          </a:p>
          <a:p>
            <a:pPr algn="ctr"/>
            <a:r>
              <a:rPr lang="en-US">
                <a:latin typeface="Chalkboard" charset="0"/>
              </a:rPr>
              <a:t>meet in the objective’s </a:t>
            </a:r>
            <a:r>
              <a:rPr lang="en-US" i="1">
                <a:latin typeface="Chalkboard" charset="0"/>
              </a:rPr>
              <a:t>back focal plane</a:t>
            </a:r>
            <a:endParaRPr lang="en-US"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title"/>
          </p:nvPr>
        </p:nvSpPr>
        <p:spPr>
          <a:xfrm>
            <a:off x="1601788" y="-85725"/>
            <a:ext cx="585628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1758" name="Freeform 14"/>
          <p:cNvSpPr>
            <a:spLocks/>
          </p:cNvSpPr>
          <p:nvPr/>
        </p:nvSpPr>
        <p:spPr bwMode="auto">
          <a:xfrm>
            <a:off x="4305300" y="855663"/>
            <a:ext cx="538163" cy="4697412"/>
          </a:xfrm>
          <a:custGeom>
            <a:avLst/>
            <a:gdLst/>
            <a:ahLst/>
            <a:cxnLst>
              <a:cxn ang="0">
                <a:pos x="141" y="2959"/>
              </a:cxn>
              <a:cxn ang="0">
                <a:pos x="0" y="2743"/>
              </a:cxn>
              <a:cxn ang="0">
                <a:pos x="0" y="2071"/>
              </a:cxn>
              <a:cxn ang="0">
                <a:pos x="336" y="1111"/>
              </a:cxn>
              <a:cxn ang="0">
                <a:pos x="339" y="0"/>
              </a:cxn>
            </a:cxnLst>
            <a:rect l="0" t="0" r="r" b="b"/>
            <a:pathLst>
              <a:path w="339" h="2959">
                <a:moveTo>
                  <a:pt x="141" y="2959"/>
                </a:moveTo>
                <a:lnTo>
                  <a:pt x="0" y="2743"/>
                </a:lnTo>
                <a:lnTo>
                  <a:pt x="0" y="2071"/>
                </a:lnTo>
                <a:lnTo>
                  <a:pt x="336" y="1111"/>
                </a:lnTo>
                <a:lnTo>
                  <a:pt x="33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Freeform 15"/>
          <p:cNvSpPr>
            <a:spLocks/>
          </p:cNvSpPr>
          <p:nvPr/>
        </p:nvSpPr>
        <p:spPr bwMode="auto">
          <a:xfrm>
            <a:off x="4229100" y="855663"/>
            <a:ext cx="533400" cy="4722812"/>
          </a:xfrm>
          <a:custGeom>
            <a:avLst/>
            <a:gdLst/>
            <a:ahLst/>
            <a:cxnLst>
              <a:cxn ang="0">
                <a:pos x="189" y="2975"/>
              </a:cxn>
              <a:cxn ang="0">
                <a:pos x="336" y="2743"/>
              </a:cxn>
              <a:cxn ang="0">
                <a:pos x="336" y="2071"/>
              </a:cxn>
              <a:cxn ang="0">
                <a:pos x="0" y="1111"/>
              </a:cxn>
              <a:cxn ang="0">
                <a:pos x="8" y="0"/>
              </a:cxn>
            </a:cxnLst>
            <a:rect l="0" t="0" r="r" b="b"/>
            <a:pathLst>
              <a:path w="336" h="2975">
                <a:moveTo>
                  <a:pt x="189" y="2975"/>
                </a:moveTo>
                <a:lnTo>
                  <a:pt x="336" y="2743"/>
                </a:lnTo>
                <a:lnTo>
                  <a:pt x="336" y="2071"/>
                </a:lnTo>
                <a:lnTo>
                  <a:pt x="0" y="1111"/>
                </a:lnTo>
                <a:lnTo>
                  <a:pt x="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232400" y="3190875"/>
            <a:ext cx="30321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Primary or intermediate</a:t>
            </a:r>
          </a:p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image plane</a:t>
            </a: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3968750" y="871538"/>
            <a:ext cx="1281113" cy="4686300"/>
          </a:xfrm>
          <a:custGeom>
            <a:avLst/>
            <a:gdLst/>
            <a:ahLst/>
            <a:cxnLst>
              <a:cxn ang="0">
                <a:pos x="464" y="2952"/>
              </a:cxn>
              <a:cxn ang="0">
                <a:pos x="323" y="2736"/>
              </a:cxn>
              <a:cxn ang="0">
                <a:pos x="0" y="2030"/>
              </a:cxn>
              <a:cxn ang="0">
                <a:pos x="384" y="1102"/>
              </a:cxn>
              <a:cxn ang="0">
                <a:pos x="807" y="0"/>
              </a:cxn>
            </a:cxnLst>
            <a:rect l="0" t="0" r="r" b="b"/>
            <a:pathLst>
              <a:path w="807" h="2952">
                <a:moveTo>
                  <a:pt x="464" y="2952"/>
                </a:moveTo>
                <a:lnTo>
                  <a:pt x="323" y="2736"/>
                </a:lnTo>
                <a:lnTo>
                  <a:pt x="0" y="2030"/>
                </a:lnTo>
                <a:lnTo>
                  <a:pt x="384" y="1102"/>
                </a:lnTo>
                <a:lnTo>
                  <a:pt x="80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3924300" y="846138"/>
            <a:ext cx="1014413" cy="4732337"/>
          </a:xfrm>
          <a:custGeom>
            <a:avLst/>
            <a:gdLst/>
            <a:ahLst/>
            <a:cxnLst>
              <a:cxn ang="0">
                <a:pos x="492" y="2981"/>
              </a:cxn>
              <a:cxn ang="0">
                <a:pos x="639" y="2749"/>
              </a:cxn>
              <a:cxn ang="0">
                <a:pos x="328" y="2053"/>
              </a:cxn>
              <a:cxn ang="0">
                <a:pos x="0" y="1149"/>
              </a:cxn>
              <a:cxn ang="0">
                <a:pos x="467" y="0"/>
              </a:cxn>
            </a:cxnLst>
            <a:rect l="0" t="0" r="r" b="b"/>
            <a:pathLst>
              <a:path w="639" h="2981">
                <a:moveTo>
                  <a:pt x="492" y="2981"/>
                </a:moveTo>
                <a:lnTo>
                  <a:pt x="639" y="2749"/>
                </a:lnTo>
                <a:lnTo>
                  <a:pt x="328" y="2053"/>
                </a:lnTo>
                <a:lnTo>
                  <a:pt x="0" y="1149"/>
                </a:lnTo>
                <a:lnTo>
                  <a:pt x="46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Freeform 23"/>
          <p:cNvSpPr>
            <a:spLocks/>
          </p:cNvSpPr>
          <p:nvPr/>
        </p:nvSpPr>
        <p:spPr bwMode="auto">
          <a:xfrm>
            <a:off x="3835400" y="863600"/>
            <a:ext cx="1263650" cy="4692650"/>
          </a:xfrm>
          <a:custGeom>
            <a:avLst/>
            <a:gdLst/>
            <a:ahLst/>
            <a:cxnLst>
              <a:cxn ang="0">
                <a:pos x="332" y="2956"/>
              </a:cxn>
              <a:cxn ang="0">
                <a:pos x="473" y="2740"/>
              </a:cxn>
              <a:cxn ang="0">
                <a:pos x="796" y="2034"/>
              </a:cxn>
              <a:cxn ang="0">
                <a:pos x="412" y="1106"/>
              </a:cxn>
              <a:cxn ang="0">
                <a:pos x="0" y="0"/>
              </a:cxn>
            </a:cxnLst>
            <a:rect l="0" t="0" r="r" b="b"/>
            <a:pathLst>
              <a:path w="796" h="2956">
                <a:moveTo>
                  <a:pt x="332" y="2956"/>
                </a:moveTo>
                <a:lnTo>
                  <a:pt x="473" y="2740"/>
                </a:lnTo>
                <a:lnTo>
                  <a:pt x="796" y="2034"/>
                </a:lnTo>
                <a:lnTo>
                  <a:pt x="412" y="110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Freeform 24"/>
          <p:cNvSpPr>
            <a:spLocks/>
          </p:cNvSpPr>
          <p:nvPr/>
        </p:nvSpPr>
        <p:spPr bwMode="auto">
          <a:xfrm>
            <a:off x="4129088" y="855663"/>
            <a:ext cx="1014412" cy="4716462"/>
          </a:xfrm>
          <a:custGeom>
            <a:avLst/>
            <a:gdLst/>
            <a:ahLst/>
            <a:cxnLst>
              <a:cxn ang="0">
                <a:pos x="147" y="2971"/>
              </a:cxn>
              <a:cxn ang="0">
                <a:pos x="0" y="2739"/>
              </a:cxn>
              <a:cxn ang="0">
                <a:pos x="311" y="2043"/>
              </a:cxn>
              <a:cxn ang="0">
                <a:pos x="639" y="1139"/>
              </a:cxn>
              <a:cxn ang="0">
                <a:pos x="188" y="0"/>
              </a:cxn>
            </a:cxnLst>
            <a:rect l="0" t="0" r="r" b="b"/>
            <a:pathLst>
              <a:path w="639" h="2971">
                <a:moveTo>
                  <a:pt x="147" y="2971"/>
                </a:moveTo>
                <a:lnTo>
                  <a:pt x="0" y="2739"/>
                </a:lnTo>
                <a:lnTo>
                  <a:pt x="311" y="2043"/>
                </a:lnTo>
                <a:lnTo>
                  <a:pt x="639" y="1139"/>
                </a:lnTo>
                <a:lnTo>
                  <a:pt x="1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2420938" y="866775"/>
            <a:ext cx="4765675" cy="2027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Rectangle 38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8" name="Freeform 42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title"/>
          </p:nvPr>
        </p:nvSpPr>
        <p:spPr>
          <a:xfrm>
            <a:off x="1230313" y="-104775"/>
            <a:ext cx="65611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4590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4595" name="Freeform 19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Freeform 25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Freeform 26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722438" y="-1588"/>
            <a:ext cx="55260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An Upright Epifluorescence Microscope</a:t>
            </a:r>
          </a:p>
        </p:txBody>
      </p:sp>
      <p:pic>
        <p:nvPicPr>
          <p:cNvPr id="95235" name="Picture 3" descr="component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5800"/>
            <a:ext cx="5942013" cy="579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Rectangle 38"/>
          <p:cNvSpPr>
            <a:spLocks noGrp="1" noChangeArrowheads="1"/>
          </p:cNvSpPr>
          <p:nvPr>
            <p:ph type="title"/>
          </p:nvPr>
        </p:nvSpPr>
        <p:spPr>
          <a:xfrm>
            <a:off x="638175" y="-85725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The Compound Microscope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>
          <a:xfrm>
            <a:off x="1468438" y="-85725"/>
            <a:ext cx="613251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0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title"/>
          </p:nvPr>
        </p:nvSpPr>
        <p:spPr>
          <a:xfrm>
            <a:off x="1820863" y="-114300"/>
            <a:ext cx="538956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6638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Freeform 19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0" name="Freeform 4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Freeform 8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801813" y="-76200"/>
            <a:ext cx="54562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3568" name="Freeform 16"/>
          <p:cNvSpPr>
            <a:spLocks/>
          </p:cNvSpPr>
          <p:nvPr/>
        </p:nvSpPr>
        <p:spPr bwMode="auto">
          <a:xfrm>
            <a:off x="4305300" y="982663"/>
            <a:ext cx="533400" cy="4570412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229100" y="973138"/>
            <a:ext cx="533400" cy="4605337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612900" y="2454275"/>
            <a:ext cx="223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3968750" y="973138"/>
            <a:ext cx="1141413" cy="4589462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Freeform 22"/>
          <p:cNvSpPr>
            <a:spLocks/>
          </p:cNvSpPr>
          <p:nvPr/>
        </p:nvSpPr>
        <p:spPr bwMode="auto">
          <a:xfrm>
            <a:off x="3924300" y="973138"/>
            <a:ext cx="1185863" cy="4605337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>
            <a:off x="4849813" y="2098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Freeform 27"/>
          <p:cNvSpPr>
            <a:spLocks/>
          </p:cNvSpPr>
          <p:nvPr/>
        </p:nvSpPr>
        <p:spPr bwMode="auto">
          <a:xfrm>
            <a:off x="3957638" y="973138"/>
            <a:ext cx="1141412" cy="4583112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Freeform 28"/>
          <p:cNvSpPr>
            <a:spLocks/>
          </p:cNvSpPr>
          <p:nvPr/>
        </p:nvSpPr>
        <p:spPr bwMode="auto">
          <a:xfrm>
            <a:off x="3949700" y="969963"/>
            <a:ext cx="1193800" cy="4602162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380038" y="1895475"/>
            <a:ext cx="218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Secondary pupil</a:t>
            </a:r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2597150" y="781050"/>
            <a:ext cx="9509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5253038" y="9858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5697538" y="8159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3860800" y="876300"/>
            <a:ext cx="1308100" cy="10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>
          <a:xfrm>
            <a:off x="2201863" y="-76200"/>
            <a:ext cx="4637087" cy="1143000"/>
          </a:xfrm>
        </p:spPr>
        <p:txBody>
          <a:bodyPr/>
          <a:lstStyle/>
          <a:p>
            <a:r>
              <a:rPr lang="en-US"/>
              <a:t> Eyepieces (Oculars)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5200650" y="1806575"/>
            <a:ext cx="380841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sz="1800" u="sng">
                <a:solidFill>
                  <a:schemeClr val="tx2"/>
                </a:solidFill>
                <a:latin typeface="Chalkboard" charset="0"/>
              </a:rPr>
              <a:t>	</a:t>
            </a:r>
            <a:r>
              <a:rPr lang="en-US" sz="1800" b="1" u="sng">
                <a:solidFill>
                  <a:schemeClr val="tx2"/>
                </a:solidFill>
                <a:latin typeface="Chalkboard" charset="0"/>
              </a:rPr>
              <a:t>Features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endParaRPr lang="en-US" sz="10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Magnification (10x typical)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“High eye point” (exit pupil high</a:t>
            </a: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enough to allow eyeglasses)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Diopter adjust (at least </a:t>
            </a:r>
            <a:r>
              <a:rPr lang="en-US" sz="1800" i="1">
                <a:solidFill>
                  <a:schemeClr val="tx2"/>
                </a:solidFill>
                <a:latin typeface="Chalkboard" charset="0"/>
              </a:rPr>
              <a:t>one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must have this)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Reticle or fitting for one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Eye cups</a:t>
            </a:r>
          </a:p>
        </p:txBody>
      </p:sp>
      <p:grpSp>
        <p:nvGrpSpPr>
          <p:cNvPr id="88099" name="Group 35"/>
          <p:cNvGrpSpPr>
            <a:grpSpLocks/>
          </p:cNvGrpSpPr>
          <p:nvPr/>
        </p:nvGrpSpPr>
        <p:grpSpPr bwMode="auto">
          <a:xfrm>
            <a:off x="384175" y="1830388"/>
            <a:ext cx="4619625" cy="2884487"/>
            <a:chOff x="334" y="1004"/>
            <a:chExt cx="3628" cy="2265"/>
          </a:xfrm>
        </p:grpSpPr>
        <p:pic>
          <p:nvPicPr>
            <p:cNvPr id="88097" name="Picture 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" y="1004"/>
              <a:ext cx="3628" cy="2204"/>
            </a:xfrm>
            <a:prstGeom prst="rect">
              <a:avLst/>
            </a:prstGeom>
            <a:noFill/>
          </p:spPr>
        </p:pic>
        <p:sp>
          <p:nvSpPr>
            <p:cNvPr id="88098" name="Rectangle 34"/>
            <p:cNvSpPr>
              <a:spLocks noChangeArrowheads="1"/>
            </p:cNvSpPr>
            <p:nvPr/>
          </p:nvSpPr>
          <p:spPr bwMode="auto">
            <a:xfrm>
              <a:off x="1813" y="3056"/>
              <a:ext cx="854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5867400" cy="762000"/>
          </a:xfrm>
        </p:spPr>
        <p:txBody>
          <a:bodyPr/>
          <a:lstStyle/>
          <a:p>
            <a:r>
              <a:rPr lang="en-US"/>
              <a:t>Trans-illumination Microscope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3871" name="Group 79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33865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1" name="Rectangle 5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8" name="Line 76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3813"/>
            <a:ext cx="3562350" cy="762000"/>
          </a:xfrm>
        </p:spPr>
        <p:txBody>
          <a:bodyPr/>
          <a:lstStyle/>
          <a:p>
            <a:r>
              <a:rPr lang="en-US" sz="2400"/>
              <a:t>Köhler Illumination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3665538" y="923925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4850" name="Freeform 34"/>
          <p:cNvSpPr>
            <a:spLocks/>
          </p:cNvSpPr>
          <p:nvPr/>
        </p:nvSpPr>
        <p:spPr bwMode="auto">
          <a:xfrm rot="-16200000">
            <a:off x="2189956" y="3323432"/>
            <a:ext cx="211137" cy="13906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Freeform 35"/>
          <p:cNvSpPr>
            <a:spLocks/>
          </p:cNvSpPr>
          <p:nvPr/>
        </p:nvSpPr>
        <p:spPr bwMode="auto">
          <a:xfrm rot="-16200000">
            <a:off x="2193132" y="1948656"/>
            <a:ext cx="169862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Freeform 36"/>
          <p:cNvSpPr>
            <a:spLocks/>
          </p:cNvSpPr>
          <p:nvPr/>
        </p:nvSpPr>
        <p:spPr bwMode="auto">
          <a:xfrm rot="16200000" flipV="1">
            <a:off x="2167731" y="1139032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Freeform 38"/>
          <p:cNvSpPr>
            <a:spLocks/>
          </p:cNvSpPr>
          <p:nvPr/>
        </p:nvSpPr>
        <p:spPr bwMode="auto">
          <a:xfrm>
            <a:off x="1962150" y="1143000"/>
            <a:ext cx="542925" cy="35290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Freeform 40"/>
          <p:cNvSpPr>
            <a:spLocks/>
          </p:cNvSpPr>
          <p:nvPr/>
        </p:nvSpPr>
        <p:spPr bwMode="auto">
          <a:xfrm>
            <a:off x="1652588" y="1143000"/>
            <a:ext cx="1031875" cy="3516313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V="1">
            <a:off x="2867025" y="1905000"/>
            <a:ext cx="714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2962275" y="3268663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V="1">
            <a:off x="2592388" y="4675188"/>
            <a:ext cx="100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Freeform 44"/>
          <p:cNvSpPr>
            <a:spLocks/>
          </p:cNvSpPr>
          <p:nvPr/>
        </p:nvSpPr>
        <p:spPr bwMode="auto">
          <a:xfrm>
            <a:off x="2044700" y="1162050"/>
            <a:ext cx="801688" cy="350996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1743075" y="1909763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 flipV="1">
            <a:off x="2562225" y="1909763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2595563" y="1133475"/>
            <a:ext cx="985837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V="1">
            <a:off x="1671638" y="3267075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V="1">
            <a:off x="2641600" y="3267075"/>
            <a:ext cx="230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 flipV="1">
            <a:off x="2044700" y="1136650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Freeform 52"/>
          <p:cNvSpPr>
            <a:spLocks/>
          </p:cNvSpPr>
          <p:nvPr/>
        </p:nvSpPr>
        <p:spPr bwMode="auto">
          <a:xfrm>
            <a:off x="1973263" y="4657725"/>
            <a:ext cx="593725" cy="595313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Rectangle 56"/>
          <p:cNvSpPr>
            <a:spLocks noChangeArrowheads="1"/>
          </p:cNvSpPr>
          <p:nvPr/>
        </p:nvSpPr>
        <p:spPr bwMode="auto">
          <a:xfrm>
            <a:off x="3705225" y="1736725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73" name="Rectangle 57"/>
          <p:cNvSpPr>
            <a:spLocks noChangeArrowheads="1"/>
          </p:cNvSpPr>
          <p:nvPr/>
        </p:nvSpPr>
        <p:spPr bwMode="auto">
          <a:xfrm>
            <a:off x="3660775" y="3082925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34874" name="Rectangle 58"/>
          <p:cNvSpPr>
            <a:spLocks noChangeArrowheads="1"/>
          </p:cNvSpPr>
          <p:nvPr/>
        </p:nvSpPr>
        <p:spPr bwMode="auto">
          <a:xfrm>
            <a:off x="3705225" y="4525963"/>
            <a:ext cx="13176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85" name="Rectangle 69"/>
          <p:cNvSpPr>
            <a:spLocks noChangeArrowheads="1"/>
          </p:cNvSpPr>
          <p:nvPr/>
        </p:nvSpPr>
        <p:spPr bwMode="auto">
          <a:xfrm>
            <a:off x="1114425" y="9429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4907" name="Rectangle 91"/>
          <p:cNvSpPr>
            <a:spLocks noChangeArrowheads="1"/>
          </p:cNvSpPr>
          <p:nvPr/>
        </p:nvSpPr>
        <p:spPr bwMode="auto">
          <a:xfrm>
            <a:off x="304800" y="1747838"/>
            <a:ext cx="13779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34908" name="Rectangle 92"/>
          <p:cNvSpPr>
            <a:spLocks noChangeArrowheads="1"/>
          </p:cNvSpPr>
          <p:nvPr/>
        </p:nvSpPr>
        <p:spPr bwMode="auto">
          <a:xfrm>
            <a:off x="581025" y="31146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34888" name="Freeform 72"/>
          <p:cNvSpPr>
            <a:spLocks/>
          </p:cNvSpPr>
          <p:nvPr/>
        </p:nvSpPr>
        <p:spPr bwMode="auto">
          <a:xfrm rot="-16200000">
            <a:off x="6320631" y="1943894"/>
            <a:ext cx="169863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Freeform 73"/>
          <p:cNvSpPr>
            <a:spLocks/>
          </p:cNvSpPr>
          <p:nvPr/>
        </p:nvSpPr>
        <p:spPr bwMode="auto">
          <a:xfrm rot="16200000" flipV="1">
            <a:off x="6295231" y="1134270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Freeform 75"/>
          <p:cNvSpPr>
            <a:spLocks/>
          </p:cNvSpPr>
          <p:nvPr/>
        </p:nvSpPr>
        <p:spPr bwMode="auto">
          <a:xfrm>
            <a:off x="6080125" y="1138238"/>
            <a:ext cx="731838" cy="2138362"/>
          </a:xfrm>
          <a:custGeom>
            <a:avLst/>
            <a:gdLst/>
            <a:ahLst/>
            <a:cxnLst>
              <a:cxn ang="0">
                <a:pos x="311" y="0"/>
              </a:cxn>
              <a:cxn ang="0">
                <a:pos x="461" y="236"/>
              </a:cxn>
              <a:cxn ang="0">
                <a:pos x="144" y="943"/>
              </a:cxn>
              <a:cxn ang="0">
                <a:pos x="0" y="1347"/>
              </a:cxn>
            </a:cxnLst>
            <a:rect l="0" t="0" r="r" b="b"/>
            <a:pathLst>
              <a:path w="461" h="1347">
                <a:moveTo>
                  <a:pt x="311" y="0"/>
                </a:moveTo>
                <a:lnTo>
                  <a:pt x="461" y="236"/>
                </a:lnTo>
                <a:lnTo>
                  <a:pt x="144" y="943"/>
                </a:lnTo>
                <a:lnTo>
                  <a:pt x="0" y="13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Line 76"/>
          <p:cNvSpPr>
            <a:spLocks noChangeShapeType="1"/>
          </p:cNvSpPr>
          <p:nvPr/>
        </p:nvSpPr>
        <p:spPr bwMode="auto">
          <a:xfrm flipV="1">
            <a:off x="5191125" y="1895475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Line 77"/>
          <p:cNvSpPr>
            <a:spLocks noChangeShapeType="1"/>
          </p:cNvSpPr>
          <p:nvPr/>
        </p:nvSpPr>
        <p:spPr bwMode="auto">
          <a:xfrm>
            <a:off x="5226050" y="3276600"/>
            <a:ext cx="525463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Freeform 82"/>
          <p:cNvSpPr>
            <a:spLocks/>
          </p:cNvSpPr>
          <p:nvPr/>
        </p:nvSpPr>
        <p:spPr bwMode="auto">
          <a:xfrm>
            <a:off x="5826125" y="1152525"/>
            <a:ext cx="749300" cy="2116138"/>
          </a:xfrm>
          <a:custGeom>
            <a:avLst/>
            <a:gdLst/>
            <a:ahLst/>
            <a:cxnLst>
              <a:cxn ang="0">
                <a:pos x="472" y="0"/>
              </a:cxn>
              <a:cxn ang="0">
                <a:pos x="329" y="220"/>
              </a:cxn>
              <a:cxn ang="0">
                <a:pos x="0" y="937"/>
              </a:cxn>
              <a:cxn ang="0">
                <a:pos x="160" y="1333"/>
              </a:cxn>
            </a:cxnLst>
            <a:rect l="0" t="0" r="r" b="b"/>
            <a:pathLst>
              <a:path w="472" h="1333">
                <a:moveTo>
                  <a:pt x="472" y="0"/>
                </a:moveTo>
                <a:lnTo>
                  <a:pt x="329" y="220"/>
                </a:lnTo>
                <a:lnTo>
                  <a:pt x="0" y="937"/>
                </a:lnTo>
                <a:lnTo>
                  <a:pt x="160" y="133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18" name="Group 102"/>
          <p:cNvGrpSpPr>
            <a:grpSpLocks/>
          </p:cNvGrpSpPr>
          <p:nvPr/>
        </p:nvGrpSpPr>
        <p:grpSpPr bwMode="auto">
          <a:xfrm>
            <a:off x="1698625" y="1138238"/>
            <a:ext cx="5275263" cy="3559175"/>
            <a:chOff x="1070" y="717"/>
            <a:chExt cx="3323" cy="2242"/>
          </a:xfrm>
        </p:grpSpPr>
        <p:grpSp>
          <p:nvGrpSpPr>
            <p:cNvPr id="34884" name="Group 68"/>
            <p:cNvGrpSpPr>
              <a:grpSpLocks/>
            </p:cNvGrpSpPr>
            <p:nvPr/>
          </p:nvGrpSpPr>
          <p:grpSpPr bwMode="auto">
            <a:xfrm>
              <a:off x="1070" y="723"/>
              <a:ext cx="751" cy="2236"/>
              <a:chOff x="2426" y="723"/>
              <a:chExt cx="751" cy="2236"/>
            </a:xfrm>
          </p:grpSpPr>
          <p:sp>
            <p:nvSpPr>
              <p:cNvPr id="34853" name="Freeform 37"/>
              <p:cNvSpPr>
                <a:spLocks/>
              </p:cNvSpPr>
              <p:nvPr/>
            </p:nvSpPr>
            <p:spPr bwMode="auto">
              <a:xfrm>
                <a:off x="2641" y="735"/>
                <a:ext cx="341" cy="22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5" name="Freeform 39"/>
              <p:cNvSpPr>
                <a:spLocks/>
              </p:cNvSpPr>
              <p:nvPr/>
            </p:nvSpPr>
            <p:spPr bwMode="auto">
              <a:xfrm>
                <a:off x="2426" y="729"/>
                <a:ext cx="498" cy="2214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1" name="Freeform 45"/>
              <p:cNvSpPr>
                <a:spLocks/>
              </p:cNvSpPr>
              <p:nvPr/>
            </p:nvSpPr>
            <p:spPr bwMode="auto">
              <a:xfrm>
                <a:off x="2528" y="723"/>
                <a:ext cx="649" cy="2228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17" name="Group 101"/>
            <p:cNvGrpSpPr>
              <a:grpSpLocks/>
            </p:cNvGrpSpPr>
            <p:nvPr/>
          </p:nvGrpSpPr>
          <p:grpSpPr bwMode="auto">
            <a:xfrm>
              <a:off x="3772" y="717"/>
              <a:ext cx="621" cy="1347"/>
              <a:chOff x="3772" y="717"/>
              <a:chExt cx="621" cy="1347"/>
            </a:xfrm>
          </p:grpSpPr>
          <p:sp>
            <p:nvSpPr>
              <p:cNvPr id="34890" name="Freeform 74"/>
              <p:cNvSpPr>
                <a:spLocks/>
              </p:cNvSpPr>
              <p:nvPr/>
            </p:nvSpPr>
            <p:spPr bwMode="auto">
              <a:xfrm>
                <a:off x="4027" y="717"/>
                <a:ext cx="151" cy="134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51" y="236"/>
                  </a:cxn>
                  <a:cxn ang="0">
                    <a:pos x="151" y="919"/>
                  </a:cxn>
                  <a:cxn ang="0">
                    <a:pos x="0" y="1342"/>
                  </a:cxn>
                </a:cxnLst>
                <a:rect l="0" t="0" r="r" b="b"/>
                <a:pathLst>
                  <a:path w="151" h="1342">
                    <a:moveTo>
                      <a:pt x="1" y="0"/>
                    </a:moveTo>
                    <a:lnTo>
                      <a:pt x="151" y="236"/>
                    </a:lnTo>
                    <a:lnTo>
                      <a:pt x="151" y="919"/>
                    </a:lnTo>
                    <a:lnTo>
                      <a:pt x="0" y="134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5" name="Freeform 79"/>
              <p:cNvSpPr>
                <a:spLocks/>
              </p:cNvSpPr>
              <p:nvPr/>
            </p:nvSpPr>
            <p:spPr bwMode="auto">
              <a:xfrm>
                <a:off x="3921" y="729"/>
                <a:ext cx="472" cy="13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3" y="220"/>
                  </a:cxn>
                  <a:cxn ang="0">
                    <a:pos x="472" y="937"/>
                  </a:cxn>
                  <a:cxn ang="0">
                    <a:pos x="309" y="1330"/>
                  </a:cxn>
                </a:cxnLst>
                <a:rect l="0" t="0" r="r" b="b"/>
                <a:pathLst>
                  <a:path w="472" h="1330">
                    <a:moveTo>
                      <a:pt x="0" y="0"/>
                    </a:moveTo>
                    <a:lnTo>
                      <a:pt x="143" y="220"/>
                    </a:lnTo>
                    <a:lnTo>
                      <a:pt x="472" y="937"/>
                    </a:lnTo>
                    <a:lnTo>
                      <a:pt x="309" y="133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7" name="Freeform 81"/>
              <p:cNvSpPr>
                <a:spLocks/>
              </p:cNvSpPr>
              <p:nvPr/>
            </p:nvSpPr>
            <p:spPr bwMode="auto">
              <a:xfrm>
                <a:off x="3885" y="732"/>
                <a:ext cx="148" cy="1327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220"/>
                  </a:cxn>
                  <a:cxn ang="0">
                    <a:pos x="0" y="902"/>
                  </a:cxn>
                  <a:cxn ang="0">
                    <a:pos x="148" y="1327"/>
                  </a:cxn>
                </a:cxnLst>
                <a:rect l="0" t="0" r="r" b="b"/>
                <a:pathLst>
                  <a:path w="148" h="1327">
                    <a:moveTo>
                      <a:pt x="143" y="0"/>
                    </a:moveTo>
                    <a:lnTo>
                      <a:pt x="0" y="220"/>
                    </a:lnTo>
                    <a:lnTo>
                      <a:pt x="0" y="902"/>
                    </a:lnTo>
                    <a:lnTo>
                      <a:pt x="148" y="13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9" name="Freeform 83"/>
              <p:cNvSpPr>
                <a:spLocks/>
              </p:cNvSpPr>
              <p:nvPr/>
            </p:nvSpPr>
            <p:spPr bwMode="auto">
              <a:xfrm>
                <a:off x="3772" y="720"/>
                <a:ext cx="458" cy="134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0" y="236"/>
                  </a:cxn>
                  <a:cxn ang="0">
                    <a:pos x="316" y="943"/>
                  </a:cxn>
                  <a:cxn ang="0">
                    <a:pos x="458" y="1344"/>
                  </a:cxn>
                </a:cxnLst>
                <a:rect l="0" t="0" r="r" b="b"/>
                <a:pathLst>
                  <a:path w="458" h="1344">
                    <a:moveTo>
                      <a:pt x="150" y="0"/>
                    </a:moveTo>
                    <a:lnTo>
                      <a:pt x="0" y="236"/>
                    </a:lnTo>
                    <a:lnTo>
                      <a:pt x="316" y="943"/>
                    </a:lnTo>
                    <a:lnTo>
                      <a:pt x="458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00" name="Line 84"/>
          <p:cNvSpPr>
            <a:spLocks noChangeShapeType="1"/>
          </p:cNvSpPr>
          <p:nvPr/>
        </p:nvSpPr>
        <p:spPr bwMode="auto">
          <a:xfrm flipV="1">
            <a:off x="5870575" y="1905000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Line 85"/>
          <p:cNvSpPr>
            <a:spLocks noChangeShapeType="1"/>
          </p:cNvSpPr>
          <p:nvPr/>
        </p:nvSpPr>
        <p:spPr bwMode="auto">
          <a:xfrm flipV="1">
            <a:off x="6689725" y="1905000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Line 86"/>
          <p:cNvSpPr>
            <a:spLocks noChangeShapeType="1"/>
          </p:cNvSpPr>
          <p:nvPr/>
        </p:nvSpPr>
        <p:spPr bwMode="auto">
          <a:xfrm flipV="1">
            <a:off x="5156200" y="112871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Line 87"/>
          <p:cNvSpPr>
            <a:spLocks noChangeShapeType="1"/>
          </p:cNvSpPr>
          <p:nvPr/>
        </p:nvSpPr>
        <p:spPr bwMode="auto">
          <a:xfrm flipV="1">
            <a:off x="5799138" y="3278188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 flipV="1">
            <a:off x="6769100" y="3278188"/>
            <a:ext cx="182563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Line 89"/>
          <p:cNvSpPr>
            <a:spLocks noChangeShapeType="1"/>
          </p:cNvSpPr>
          <p:nvPr/>
        </p:nvSpPr>
        <p:spPr bwMode="auto">
          <a:xfrm flipV="1">
            <a:off x="6172200" y="1131888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Freeform 90"/>
          <p:cNvSpPr>
            <a:spLocks/>
          </p:cNvSpPr>
          <p:nvPr/>
        </p:nvSpPr>
        <p:spPr bwMode="auto">
          <a:xfrm>
            <a:off x="6015038" y="3292475"/>
            <a:ext cx="762000" cy="601663"/>
          </a:xfrm>
          <a:custGeom>
            <a:avLst/>
            <a:gdLst/>
            <a:ahLst/>
            <a:cxnLst>
              <a:cxn ang="0">
                <a:pos x="66" y="375"/>
              </a:cxn>
              <a:cxn ang="0">
                <a:pos x="0" y="107"/>
              </a:cxn>
              <a:cxn ang="0">
                <a:pos x="66" y="0"/>
              </a:cxn>
              <a:cxn ang="0">
                <a:pos x="132" y="107"/>
              </a:cxn>
              <a:cxn ang="0">
                <a:pos x="198" y="0"/>
              </a:cxn>
              <a:cxn ang="0">
                <a:pos x="264" y="107"/>
              </a:cxn>
              <a:cxn ang="0">
                <a:pos x="330" y="0"/>
              </a:cxn>
              <a:cxn ang="0">
                <a:pos x="396" y="107"/>
              </a:cxn>
              <a:cxn ang="0">
                <a:pos x="462" y="0"/>
              </a:cxn>
              <a:cxn ang="0">
                <a:pos x="528" y="107"/>
              </a:cxn>
              <a:cxn ang="0">
                <a:pos x="603" y="0"/>
              </a:cxn>
              <a:cxn ang="0">
                <a:pos x="667" y="101"/>
              </a:cxn>
              <a:cxn ang="0">
                <a:pos x="603" y="379"/>
              </a:cxn>
            </a:cxnLst>
            <a:rect l="0" t="0" r="r" b="b"/>
            <a:pathLst>
              <a:path w="667" h="379">
                <a:moveTo>
                  <a:pt x="66" y="375"/>
                </a:moveTo>
                <a:lnTo>
                  <a:pt x="0" y="107"/>
                </a:lnTo>
                <a:lnTo>
                  <a:pt x="66" y="0"/>
                </a:lnTo>
                <a:lnTo>
                  <a:pt x="132" y="107"/>
                </a:lnTo>
                <a:lnTo>
                  <a:pt x="198" y="0"/>
                </a:lnTo>
                <a:lnTo>
                  <a:pt x="264" y="107"/>
                </a:lnTo>
                <a:lnTo>
                  <a:pt x="330" y="0"/>
                </a:lnTo>
                <a:lnTo>
                  <a:pt x="396" y="107"/>
                </a:lnTo>
                <a:lnTo>
                  <a:pt x="462" y="0"/>
                </a:lnTo>
                <a:lnTo>
                  <a:pt x="528" y="107"/>
                </a:lnTo>
                <a:lnTo>
                  <a:pt x="603" y="0"/>
                </a:lnTo>
                <a:lnTo>
                  <a:pt x="667" y="101"/>
                </a:lnTo>
                <a:lnTo>
                  <a:pt x="603" y="379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12" name="Rectangle 96"/>
          <p:cNvSpPr>
            <a:spLocks noChangeArrowheads="1"/>
          </p:cNvSpPr>
          <p:nvPr/>
        </p:nvSpPr>
        <p:spPr bwMode="auto">
          <a:xfrm>
            <a:off x="498475" y="45720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34915" name="Rectangle 99"/>
          <p:cNvSpPr>
            <a:spLocks noChangeArrowheads="1"/>
          </p:cNvSpPr>
          <p:nvPr/>
        </p:nvSpPr>
        <p:spPr bwMode="auto">
          <a:xfrm>
            <a:off x="4672013" y="17463"/>
            <a:ext cx="3562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b="1">
                <a:solidFill>
                  <a:schemeClr val="tx2"/>
                </a:solidFill>
                <a:latin typeface="Chalkboard" charset="0"/>
              </a:rPr>
              <a:t>Critical Illumination</a:t>
            </a:r>
          </a:p>
        </p:txBody>
      </p:sp>
      <p:grpSp>
        <p:nvGrpSpPr>
          <p:cNvPr id="34919" name="Group 103"/>
          <p:cNvGrpSpPr>
            <a:grpSpLocks/>
          </p:cNvGrpSpPr>
          <p:nvPr/>
        </p:nvGrpSpPr>
        <p:grpSpPr bwMode="auto">
          <a:xfrm>
            <a:off x="304800" y="5359400"/>
            <a:ext cx="8166100" cy="1211263"/>
            <a:chOff x="192" y="3376"/>
            <a:chExt cx="5144" cy="763"/>
          </a:xfrm>
        </p:grpSpPr>
        <p:sp>
          <p:nvSpPr>
            <p:cNvPr id="34883" name="Rectangle 67"/>
            <p:cNvSpPr>
              <a:spLocks noChangeArrowheads="1"/>
            </p:cNvSpPr>
            <p:nvPr/>
          </p:nvSpPr>
          <p:spPr bwMode="auto">
            <a:xfrm>
              <a:off x="192" y="3376"/>
              <a:ext cx="3118" cy="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Each light source point produces a parallel beam of light at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Uniform light intensity at the sample even if the light source is “ugly” (e.g. a filament)</a:t>
              </a:r>
            </a:p>
          </p:txBody>
        </p:sp>
        <p:sp>
          <p:nvSpPr>
            <p:cNvPr id="34916" name="Rectangle 100"/>
            <p:cNvSpPr>
              <a:spLocks noChangeArrowheads="1"/>
            </p:cNvSpPr>
            <p:nvPr/>
          </p:nvSpPr>
          <p:spPr bwMode="auto">
            <a:xfrm>
              <a:off x="3269" y="3388"/>
              <a:ext cx="206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source is imaged onto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Usable only if the light source is perfectly uniform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/>
              <a:t>Conjugate Planes in A Research Microscope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 t="3552"/>
          <a:stretch>
            <a:fillRect/>
          </a:stretch>
        </p:blipFill>
        <p:spPr bwMode="auto">
          <a:xfrm>
            <a:off x="2224088" y="1276350"/>
            <a:ext cx="4516437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870200" y="1798638"/>
            <a:ext cx="331787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b="1">
                <a:solidFill>
                  <a:schemeClr val="tx2"/>
                </a:solidFill>
                <a:latin typeface="Chalkboard" charset="0"/>
              </a:rPr>
              <a:t>	Two ways:</a:t>
            </a:r>
          </a:p>
          <a:p>
            <a:pPr marL="228600" indent="-228600">
              <a:buFontTx/>
              <a:buChar char="•"/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“Eyepiece telescope”</a:t>
            </a:r>
          </a:p>
          <a:p>
            <a:pPr marL="228600" indent="-228600">
              <a:lnSpc>
                <a:spcPct val="140000"/>
              </a:lnSpc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“Bertrand lens”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How view the pupil planes?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arm4.staticflickr.com/3521/3919261811_77b7e3c930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6239"/>
          <a:stretch/>
        </p:blipFill>
        <p:spPr bwMode="auto">
          <a:xfrm>
            <a:off x="-9525" y="434474"/>
            <a:ext cx="9153525" cy="642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40924" y="137852"/>
            <a:ext cx="3962400" cy="1069975"/>
          </a:xfrm>
          <a:solidFill>
            <a:srgbClr val="000000">
              <a:alpha val="20000"/>
            </a:srgbClr>
          </a:solidFill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is light?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875"/>
            <a:ext cx="7772400" cy="796925"/>
          </a:xfrm>
        </p:spPr>
        <p:txBody>
          <a:bodyPr/>
          <a:lstStyle/>
          <a:p>
            <a:r>
              <a:rPr lang="en-US" sz="3200"/>
              <a:t>Waves vs. Photons vs. Rays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000" y="1465263"/>
            <a:ext cx="7924800" cy="4335462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en-US"/>
              <a:t>Quantum wave-particle duality</a:t>
            </a:r>
          </a:p>
          <a:p>
            <a:pPr>
              <a:lnSpc>
                <a:spcPct val="180000"/>
              </a:lnSpc>
            </a:pPr>
            <a:r>
              <a:rPr lang="en-US"/>
              <a:t>Rays: photon trajectories</a:t>
            </a:r>
          </a:p>
          <a:p>
            <a:pPr>
              <a:spcBef>
                <a:spcPct val="70000"/>
              </a:spcBef>
            </a:pPr>
            <a:r>
              <a:rPr lang="en-US"/>
              <a:t>Rays: propagation direction of waves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85800" y="3546475"/>
            <a:ext cx="7772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endParaRPr lang="en-US" sz="3200" b="1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09600" y="4419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</a:pPr>
            <a:endParaRPr lang="en-US">
              <a:latin typeface="Chalkboard" charset="0"/>
            </a:endParaRP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2403475" y="3825875"/>
            <a:ext cx="3654425" cy="2803525"/>
            <a:chOff x="608" y="1156"/>
            <a:chExt cx="2302" cy="1766"/>
          </a:xfrm>
        </p:grpSpPr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" y="1297"/>
              <a:ext cx="2235" cy="1589"/>
            </a:xfrm>
            <a:prstGeom prst="rect">
              <a:avLst/>
            </a:prstGeom>
            <a:noFill/>
          </p:spPr>
        </p:pic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608" y="2650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>
              <a:off x="1056" y="1156"/>
              <a:ext cx="1328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Wavelength and frequency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4724399"/>
            <a:ext cx="41243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Freeform 59"/>
          <p:cNvSpPr>
            <a:spLocks/>
          </p:cNvSpPr>
          <p:nvPr/>
        </p:nvSpPr>
        <p:spPr bwMode="auto">
          <a:xfrm>
            <a:off x="736600" y="1524000"/>
            <a:ext cx="4130675" cy="849313"/>
          </a:xfrm>
          <a:custGeom>
            <a:avLst/>
            <a:gdLst>
              <a:gd name="T0" fmla="*/ 8 w 578"/>
              <a:gd name="T1" fmla="*/ 42 h 119"/>
              <a:gd name="T2" fmla="*/ 20 w 578"/>
              <a:gd name="T3" fmla="*/ 21 h 119"/>
              <a:gd name="T4" fmla="*/ 32 w 578"/>
              <a:gd name="T5" fmla="*/ 6 h 119"/>
              <a:gd name="T6" fmla="*/ 44 w 578"/>
              <a:gd name="T7" fmla="*/ 0 h 119"/>
              <a:gd name="T8" fmla="*/ 56 w 578"/>
              <a:gd name="T9" fmla="*/ 3 h 119"/>
              <a:gd name="T10" fmla="*/ 68 w 578"/>
              <a:gd name="T11" fmla="*/ 15 h 119"/>
              <a:gd name="T12" fmla="*/ 80 w 578"/>
              <a:gd name="T13" fmla="*/ 34 h 119"/>
              <a:gd name="T14" fmla="*/ 92 w 578"/>
              <a:gd name="T15" fmla="*/ 57 h 119"/>
              <a:gd name="T16" fmla="*/ 104 w 578"/>
              <a:gd name="T17" fmla="*/ 81 h 119"/>
              <a:gd name="T18" fmla="*/ 116 w 578"/>
              <a:gd name="T19" fmla="*/ 101 h 119"/>
              <a:gd name="T20" fmla="*/ 128 w 578"/>
              <a:gd name="T21" fmla="*/ 114 h 119"/>
              <a:gd name="T22" fmla="*/ 140 w 578"/>
              <a:gd name="T23" fmla="*/ 119 h 119"/>
              <a:gd name="T24" fmla="*/ 151 w 578"/>
              <a:gd name="T25" fmla="*/ 115 h 119"/>
              <a:gd name="T26" fmla="*/ 163 w 578"/>
              <a:gd name="T27" fmla="*/ 102 h 119"/>
              <a:gd name="T28" fmla="*/ 175 w 578"/>
              <a:gd name="T29" fmla="*/ 82 h 119"/>
              <a:gd name="T30" fmla="*/ 187 w 578"/>
              <a:gd name="T31" fmla="*/ 58 h 119"/>
              <a:gd name="T32" fmla="*/ 199 w 578"/>
              <a:gd name="T33" fmla="*/ 35 h 119"/>
              <a:gd name="T34" fmla="*/ 211 w 578"/>
              <a:gd name="T35" fmla="*/ 16 h 119"/>
              <a:gd name="T36" fmla="*/ 223 w 578"/>
              <a:gd name="T37" fmla="*/ 3 h 119"/>
              <a:gd name="T38" fmla="*/ 235 w 578"/>
              <a:gd name="T39" fmla="*/ 0 h 119"/>
              <a:gd name="T40" fmla="*/ 247 w 578"/>
              <a:gd name="T41" fmla="*/ 5 h 119"/>
              <a:gd name="T42" fmla="*/ 259 w 578"/>
              <a:gd name="T43" fmla="*/ 20 h 119"/>
              <a:gd name="T44" fmla="*/ 271 w 578"/>
              <a:gd name="T45" fmla="*/ 40 h 119"/>
              <a:gd name="T46" fmla="*/ 283 w 578"/>
              <a:gd name="T47" fmla="*/ 64 h 119"/>
              <a:gd name="T48" fmla="*/ 295 w 578"/>
              <a:gd name="T49" fmla="*/ 87 h 119"/>
              <a:gd name="T50" fmla="*/ 306 w 578"/>
              <a:gd name="T51" fmla="*/ 106 h 119"/>
              <a:gd name="T52" fmla="*/ 318 w 578"/>
              <a:gd name="T53" fmla="*/ 117 h 119"/>
              <a:gd name="T54" fmla="*/ 330 w 578"/>
              <a:gd name="T55" fmla="*/ 119 h 119"/>
              <a:gd name="T56" fmla="*/ 342 w 578"/>
              <a:gd name="T57" fmla="*/ 112 h 119"/>
              <a:gd name="T58" fmla="*/ 354 w 578"/>
              <a:gd name="T59" fmla="*/ 97 h 119"/>
              <a:gd name="T60" fmla="*/ 366 w 578"/>
              <a:gd name="T61" fmla="*/ 75 h 119"/>
              <a:gd name="T62" fmla="*/ 378 w 578"/>
              <a:gd name="T63" fmla="*/ 52 h 119"/>
              <a:gd name="T64" fmla="*/ 390 w 578"/>
              <a:gd name="T65" fmla="*/ 29 h 119"/>
              <a:gd name="T66" fmla="*/ 402 w 578"/>
              <a:gd name="T67" fmla="*/ 11 h 119"/>
              <a:gd name="T68" fmla="*/ 414 w 578"/>
              <a:gd name="T69" fmla="*/ 1 h 119"/>
              <a:gd name="T70" fmla="*/ 426 w 578"/>
              <a:gd name="T71" fmla="*/ 0 h 119"/>
              <a:gd name="T72" fmla="*/ 438 w 578"/>
              <a:gd name="T73" fmla="*/ 9 h 119"/>
              <a:gd name="T74" fmla="*/ 449 w 578"/>
              <a:gd name="T75" fmla="*/ 25 h 119"/>
              <a:gd name="T76" fmla="*/ 461 w 578"/>
              <a:gd name="T77" fmla="*/ 47 h 119"/>
              <a:gd name="T78" fmla="*/ 473 w 578"/>
              <a:gd name="T79" fmla="*/ 71 h 119"/>
              <a:gd name="T80" fmla="*/ 485 w 578"/>
              <a:gd name="T81" fmla="*/ 93 h 119"/>
              <a:gd name="T82" fmla="*/ 497 w 578"/>
              <a:gd name="T83" fmla="*/ 110 h 119"/>
              <a:gd name="T84" fmla="*/ 509 w 578"/>
              <a:gd name="T85" fmla="*/ 119 h 119"/>
              <a:gd name="T86" fmla="*/ 521 w 578"/>
              <a:gd name="T87" fmla="*/ 118 h 119"/>
              <a:gd name="T88" fmla="*/ 533 w 578"/>
              <a:gd name="T89" fmla="*/ 108 h 119"/>
              <a:gd name="T90" fmla="*/ 545 w 578"/>
              <a:gd name="T91" fmla="*/ 91 h 119"/>
              <a:gd name="T92" fmla="*/ 557 w 578"/>
              <a:gd name="T93" fmla="*/ 68 h 119"/>
              <a:gd name="T94" fmla="*/ 569 w 578"/>
              <a:gd name="T95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8" h="119">
                <a:moveTo>
                  <a:pt x="0" y="60"/>
                </a:moveTo>
                <a:lnTo>
                  <a:pt x="2" y="54"/>
                </a:lnTo>
                <a:lnTo>
                  <a:pt x="5" y="48"/>
                </a:lnTo>
                <a:lnTo>
                  <a:pt x="8" y="42"/>
                </a:lnTo>
                <a:lnTo>
                  <a:pt x="11" y="36"/>
                </a:lnTo>
                <a:lnTo>
                  <a:pt x="14" y="31"/>
                </a:lnTo>
                <a:lnTo>
                  <a:pt x="17" y="26"/>
                </a:lnTo>
                <a:lnTo>
                  <a:pt x="20" y="21"/>
                </a:lnTo>
                <a:lnTo>
                  <a:pt x="23" y="16"/>
                </a:lnTo>
                <a:lnTo>
                  <a:pt x="26" y="13"/>
                </a:lnTo>
                <a:lnTo>
                  <a:pt x="29" y="9"/>
                </a:lnTo>
                <a:lnTo>
                  <a:pt x="32" y="6"/>
                </a:lnTo>
                <a:lnTo>
                  <a:pt x="35" y="4"/>
                </a:lnTo>
                <a:lnTo>
                  <a:pt x="38" y="2"/>
                </a:lnTo>
                <a:lnTo>
                  <a:pt x="41" y="0"/>
                </a:lnTo>
                <a:lnTo>
                  <a:pt x="44" y="0"/>
                </a:lnTo>
                <a:lnTo>
                  <a:pt x="47" y="0"/>
                </a:lnTo>
                <a:lnTo>
                  <a:pt x="50" y="0"/>
                </a:lnTo>
                <a:lnTo>
                  <a:pt x="53" y="1"/>
                </a:lnTo>
                <a:lnTo>
                  <a:pt x="56" y="3"/>
                </a:lnTo>
                <a:lnTo>
                  <a:pt x="59" y="5"/>
                </a:lnTo>
                <a:lnTo>
                  <a:pt x="62" y="8"/>
                </a:lnTo>
                <a:lnTo>
                  <a:pt x="65" y="11"/>
                </a:lnTo>
                <a:lnTo>
                  <a:pt x="68" y="15"/>
                </a:lnTo>
                <a:lnTo>
                  <a:pt x="71" y="19"/>
                </a:lnTo>
                <a:lnTo>
                  <a:pt x="74" y="24"/>
                </a:lnTo>
                <a:lnTo>
                  <a:pt x="77" y="29"/>
                </a:lnTo>
                <a:lnTo>
                  <a:pt x="80" y="34"/>
                </a:lnTo>
                <a:lnTo>
                  <a:pt x="83" y="39"/>
                </a:lnTo>
                <a:lnTo>
                  <a:pt x="86" y="45"/>
                </a:lnTo>
                <a:lnTo>
                  <a:pt x="89" y="51"/>
                </a:lnTo>
                <a:lnTo>
                  <a:pt x="92" y="57"/>
                </a:lnTo>
                <a:lnTo>
                  <a:pt x="95" y="63"/>
                </a:lnTo>
                <a:lnTo>
                  <a:pt x="98" y="69"/>
                </a:lnTo>
                <a:lnTo>
                  <a:pt x="101" y="75"/>
                </a:lnTo>
                <a:lnTo>
                  <a:pt x="104" y="81"/>
                </a:lnTo>
                <a:lnTo>
                  <a:pt x="107" y="86"/>
                </a:lnTo>
                <a:lnTo>
                  <a:pt x="110" y="91"/>
                </a:lnTo>
                <a:lnTo>
                  <a:pt x="113" y="96"/>
                </a:lnTo>
                <a:lnTo>
                  <a:pt x="116" y="101"/>
                </a:lnTo>
                <a:lnTo>
                  <a:pt x="119" y="105"/>
                </a:lnTo>
                <a:lnTo>
                  <a:pt x="122" y="109"/>
                </a:lnTo>
                <a:lnTo>
                  <a:pt x="125" y="112"/>
                </a:lnTo>
                <a:lnTo>
                  <a:pt x="128" y="114"/>
                </a:lnTo>
                <a:lnTo>
                  <a:pt x="131" y="117"/>
                </a:lnTo>
                <a:lnTo>
                  <a:pt x="134" y="118"/>
                </a:lnTo>
                <a:lnTo>
                  <a:pt x="137" y="119"/>
                </a:lnTo>
                <a:lnTo>
                  <a:pt x="140" y="119"/>
                </a:lnTo>
                <a:lnTo>
                  <a:pt x="143" y="119"/>
                </a:lnTo>
                <a:lnTo>
                  <a:pt x="146" y="118"/>
                </a:lnTo>
                <a:lnTo>
                  <a:pt x="149" y="117"/>
                </a:lnTo>
                <a:lnTo>
                  <a:pt x="151" y="115"/>
                </a:lnTo>
                <a:lnTo>
                  <a:pt x="154" y="113"/>
                </a:lnTo>
                <a:lnTo>
                  <a:pt x="157" y="109"/>
                </a:lnTo>
                <a:lnTo>
                  <a:pt x="160" y="106"/>
                </a:lnTo>
                <a:lnTo>
                  <a:pt x="163" y="102"/>
                </a:lnTo>
                <a:lnTo>
                  <a:pt x="166" y="97"/>
                </a:lnTo>
                <a:lnTo>
                  <a:pt x="169" y="93"/>
                </a:lnTo>
                <a:lnTo>
                  <a:pt x="172" y="87"/>
                </a:lnTo>
                <a:lnTo>
                  <a:pt x="175" y="82"/>
                </a:lnTo>
                <a:lnTo>
                  <a:pt x="178" y="76"/>
                </a:lnTo>
                <a:lnTo>
                  <a:pt x="181" y="70"/>
                </a:lnTo>
                <a:lnTo>
                  <a:pt x="184" y="64"/>
                </a:lnTo>
                <a:lnTo>
                  <a:pt x="187" y="58"/>
                </a:lnTo>
                <a:lnTo>
                  <a:pt x="190" y="53"/>
                </a:lnTo>
                <a:lnTo>
                  <a:pt x="193" y="47"/>
                </a:lnTo>
                <a:lnTo>
                  <a:pt x="196" y="41"/>
                </a:lnTo>
                <a:lnTo>
                  <a:pt x="199" y="35"/>
                </a:lnTo>
                <a:lnTo>
                  <a:pt x="202" y="30"/>
                </a:lnTo>
                <a:lnTo>
                  <a:pt x="205" y="25"/>
                </a:lnTo>
                <a:lnTo>
                  <a:pt x="208" y="20"/>
                </a:lnTo>
                <a:lnTo>
                  <a:pt x="211" y="16"/>
                </a:lnTo>
                <a:lnTo>
                  <a:pt x="214" y="12"/>
                </a:lnTo>
                <a:lnTo>
                  <a:pt x="217" y="8"/>
                </a:lnTo>
                <a:lnTo>
                  <a:pt x="220" y="6"/>
                </a:lnTo>
                <a:lnTo>
                  <a:pt x="223" y="3"/>
                </a:lnTo>
                <a:lnTo>
                  <a:pt x="226" y="1"/>
                </a:lnTo>
                <a:lnTo>
                  <a:pt x="229" y="0"/>
                </a:lnTo>
                <a:lnTo>
                  <a:pt x="232" y="0"/>
                </a:lnTo>
                <a:lnTo>
                  <a:pt x="235" y="0"/>
                </a:lnTo>
                <a:lnTo>
                  <a:pt x="238" y="0"/>
                </a:lnTo>
                <a:lnTo>
                  <a:pt x="241" y="1"/>
                </a:lnTo>
                <a:lnTo>
                  <a:pt x="244" y="3"/>
                </a:lnTo>
                <a:lnTo>
                  <a:pt x="247" y="5"/>
                </a:lnTo>
                <a:lnTo>
                  <a:pt x="250" y="8"/>
                </a:lnTo>
                <a:lnTo>
                  <a:pt x="253" y="12"/>
                </a:lnTo>
                <a:lnTo>
                  <a:pt x="256" y="15"/>
                </a:lnTo>
                <a:lnTo>
                  <a:pt x="259" y="20"/>
                </a:lnTo>
                <a:lnTo>
                  <a:pt x="262" y="24"/>
                </a:lnTo>
                <a:lnTo>
                  <a:pt x="265" y="29"/>
                </a:lnTo>
                <a:lnTo>
                  <a:pt x="268" y="35"/>
                </a:lnTo>
                <a:lnTo>
                  <a:pt x="271" y="40"/>
                </a:lnTo>
                <a:lnTo>
                  <a:pt x="274" y="46"/>
                </a:lnTo>
                <a:lnTo>
                  <a:pt x="277" y="52"/>
                </a:lnTo>
                <a:lnTo>
                  <a:pt x="280" y="58"/>
                </a:lnTo>
                <a:lnTo>
                  <a:pt x="283" y="64"/>
                </a:lnTo>
                <a:lnTo>
                  <a:pt x="286" y="70"/>
                </a:lnTo>
                <a:lnTo>
                  <a:pt x="289" y="76"/>
                </a:lnTo>
                <a:lnTo>
                  <a:pt x="292" y="81"/>
                </a:lnTo>
                <a:lnTo>
                  <a:pt x="295" y="87"/>
                </a:lnTo>
                <a:lnTo>
                  <a:pt x="298" y="92"/>
                </a:lnTo>
                <a:lnTo>
                  <a:pt x="300" y="97"/>
                </a:lnTo>
                <a:lnTo>
                  <a:pt x="303" y="101"/>
                </a:lnTo>
                <a:lnTo>
                  <a:pt x="306" y="106"/>
                </a:lnTo>
                <a:lnTo>
                  <a:pt x="309" y="109"/>
                </a:lnTo>
                <a:lnTo>
                  <a:pt x="312" y="112"/>
                </a:lnTo>
                <a:lnTo>
                  <a:pt x="315" y="115"/>
                </a:lnTo>
                <a:lnTo>
                  <a:pt x="318" y="117"/>
                </a:lnTo>
                <a:lnTo>
                  <a:pt x="321" y="118"/>
                </a:lnTo>
                <a:lnTo>
                  <a:pt x="324" y="119"/>
                </a:lnTo>
                <a:lnTo>
                  <a:pt x="327" y="119"/>
                </a:lnTo>
                <a:lnTo>
                  <a:pt x="330" y="119"/>
                </a:lnTo>
                <a:lnTo>
                  <a:pt x="333" y="118"/>
                </a:lnTo>
                <a:lnTo>
                  <a:pt x="336" y="117"/>
                </a:lnTo>
                <a:lnTo>
                  <a:pt x="339" y="115"/>
                </a:lnTo>
                <a:lnTo>
                  <a:pt x="342" y="112"/>
                </a:lnTo>
                <a:lnTo>
                  <a:pt x="345" y="109"/>
                </a:lnTo>
                <a:lnTo>
                  <a:pt x="348" y="105"/>
                </a:lnTo>
                <a:lnTo>
                  <a:pt x="351" y="101"/>
                </a:lnTo>
                <a:lnTo>
                  <a:pt x="354" y="97"/>
                </a:lnTo>
                <a:lnTo>
                  <a:pt x="357" y="92"/>
                </a:lnTo>
                <a:lnTo>
                  <a:pt x="360" y="86"/>
                </a:lnTo>
                <a:lnTo>
                  <a:pt x="363" y="81"/>
                </a:lnTo>
                <a:lnTo>
                  <a:pt x="366" y="75"/>
                </a:lnTo>
                <a:lnTo>
                  <a:pt x="369" y="69"/>
                </a:lnTo>
                <a:lnTo>
                  <a:pt x="372" y="63"/>
                </a:lnTo>
                <a:lnTo>
                  <a:pt x="375" y="57"/>
                </a:lnTo>
                <a:lnTo>
                  <a:pt x="378" y="52"/>
                </a:lnTo>
                <a:lnTo>
                  <a:pt x="381" y="46"/>
                </a:lnTo>
                <a:lnTo>
                  <a:pt x="384" y="40"/>
                </a:lnTo>
                <a:lnTo>
                  <a:pt x="387" y="34"/>
                </a:lnTo>
                <a:lnTo>
                  <a:pt x="390" y="29"/>
                </a:lnTo>
                <a:lnTo>
                  <a:pt x="393" y="24"/>
                </a:lnTo>
                <a:lnTo>
                  <a:pt x="396" y="19"/>
                </a:lnTo>
                <a:lnTo>
                  <a:pt x="399" y="15"/>
                </a:lnTo>
                <a:lnTo>
                  <a:pt x="402" y="11"/>
                </a:lnTo>
                <a:lnTo>
                  <a:pt x="405" y="8"/>
                </a:lnTo>
                <a:lnTo>
                  <a:pt x="408" y="5"/>
                </a:lnTo>
                <a:lnTo>
                  <a:pt x="411" y="3"/>
                </a:lnTo>
                <a:lnTo>
                  <a:pt x="414" y="1"/>
                </a:lnTo>
                <a:lnTo>
                  <a:pt x="417" y="0"/>
                </a:lnTo>
                <a:lnTo>
                  <a:pt x="420" y="0"/>
                </a:lnTo>
                <a:lnTo>
                  <a:pt x="423" y="0"/>
                </a:lnTo>
                <a:lnTo>
                  <a:pt x="426" y="0"/>
                </a:lnTo>
                <a:lnTo>
                  <a:pt x="429" y="2"/>
                </a:lnTo>
                <a:lnTo>
                  <a:pt x="432" y="3"/>
                </a:lnTo>
                <a:lnTo>
                  <a:pt x="435" y="6"/>
                </a:lnTo>
                <a:lnTo>
                  <a:pt x="438" y="9"/>
                </a:lnTo>
                <a:lnTo>
                  <a:pt x="441" y="12"/>
                </a:lnTo>
                <a:lnTo>
                  <a:pt x="444" y="16"/>
                </a:lnTo>
                <a:lnTo>
                  <a:pt x="447" y="20"/>
                </a:lnTo>
                <a:lnTo>
                  <a:pt x="449" y="25"/>
                </a:lnTo>
                <a:lnTo>
                  <a:pt x="452" y="30"/>
                </a:lnTo>
                <a:lnTo>
                  <a:pt x="455" y="36"/>
                </a:lnTo>
                <a:lnTo>
                  <a:pt x="458" y="41"/>
                </a:lnTo>
                <a:lnTo>
                  <a:pt x="461" y="47"/>
                </a:lnTo>
                <a:lnTo>
                  <a:pt x="464" y="53"/>
                </a:lnTo>
                <a:lnTo>
                  <a:pt x="467" y="59"/>
                </a:lnTo>
                <a:lnTo>
                  <a:pt x="470" y="65"/>
                </a:lnTo>
                <a:lnTo>
                  <a:pt x="473" y="71"/>
                </a:lnTo>
                <a:lnTo>
                  <a:pt x="476" y="77"/>
                </a:lnTo>
                <a:lnTo>
                  <a:pt x="479" y="82"/>
                </a:lnTo>
                <a:lnTo>
                  <a:pt x="482" y="88"/>
                </a:lnTo>
                <a:lnTo>
                  <a:pt x="485" y="93"/>
                </a:lnTo>
                <a:lnTo>
                  <a:pt x="488" y="98"/>
                </a:lnTo>
                <a:lnTo>
                  <a:pt x="491" y="102"/>
                </a:lnTo>
                <a:lnTo>
                  <a:pt x="494" y="106"/>
                </a:lnTo>
                <a:lnTo>
                  <a:pt x="497" y="110"/>
                </a:lnTo>
                <a:lnTo>
                  <a:pt x="500" y="113"/>
                </a:lnTo>
                <a:lnTo>
                  <a:pt x="503" y="115"/>
                </a:lnTo>
                <a:lnTo>
                  <a:pt x="506" y="117"/>
                </a:lnTo>
                <a:lnTo>
                  <a:pt x="509" y="119"/>
                </a:lnTo>
                <a:lnTo>
                  <a:pt x="512" y="119"/>
                </a:lnTo>
                <a:lnTo>
                  <a:pt x="515" y="119"/>
                </a:lnTo>
                <a:lnTo>
                  <a:pt x="518" y="119"/>
                </a:lnTo>
                <a:lnTo>
                  <a:pt x="521" y="118"/>
                </a:lnTo>
                <a:lnTo>
                  <a:pt x="524" y="116"/>
                </a:lnTo>
                <a:lnTo>
                  <a:pt x="527" y="114"/>
                </a:lnTo>
                <a:lnTo>
                  <a:pt x="530" y="112"/>
                </a:lnTo>
                <a:lnTo>
                  <a:pt x="533" y="108"/>
                </a:lnTo>
                <a:lnTo>
                  <a:pt x="536" y="105"/>
                </a:lnTo>
                <a:lnTo>
                  <a:pt x="539" y="100"/>
                </a:lnTo>
                <a:lnTo>
                  <a:pt x="542" y="96"/>
                </a:lnTo>
                <a:lnTo>
                  <a:pt x="545" y="91"/>
                </a:lnTo>
                <a:lnTo>
                  <a:pt x="548" y="86"/>
                </a:lnTo>
                <a:lnTo>
                  <a:pt x="551" y="80"/>
                </a:lnTo>
                <a:lnTo>
                  <a:pt x="554" y="74"/>
                </a:lnTo>
                <a:lnTo>
                  <a:pt x="557" y="68"/>
                </a:lnTo>
                <a:lnTo>
                  <a:pt x="560" y="62"/>
                </a:lnTo>
                <a:lnTo>
                  <a:pt x="563" y="56"/>
                </a:lnTo>
                <a:lnTo>
                  <a:pt x="566" y="51"/>
                </a:lnTo>
                <a:lnTo>
                  <a:pt x="569" y="45"/>
                </a:lnTo>
                <a:lnTo>
                  <a:pt x="572" y="39"/>
                </a:lnTo>
                <a:lnTo>
                  <a:pt x="575" y="33"/>
                </a:lnTo>
                <a:lnTo>
                  <a:pt x="578" y="28"/>
                </a:lnTo>
              </a:path>
            </a:pathLst>
          </a:cu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80" name="Straight Arrow Connector 1079"/>
          <p:cNvCxnSpPr/>
          <p:nvPr/>
        </p:nvCxnSpPr>
        <p:spPr>
          <a:xfrm>
            <a:off x="762000" y="1948656"/>
            <a:ext cx="434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/>
          <p:cNvCxnSpPr/>
          <p:nvPr/>
        </p:nvCxnSpPr>
        <p:spPr>
          <a:xfrm>
            <a:off x="2070100" y="173990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416300" y="173990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/>
          <p:cNvCxnSpPr/>
          <p:nvPr/>
        </p:nvCxnSpPr>
        <p:spPr>
          <a:xfrm>
            <a:off x="2070100" y="2514600"/>
            <a:ext cx="1346200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14400" y="3048000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mbria" pitchFamily="18" charset="0"/>
              </a:rPr>
              <a:t>c</a:t>
            </a:r>
            <a:r>
              <a:rPr lang="en-US" sz="3200" dirty="0" smtClean="0">
                <a:latin typeface="Cambria" pitchFamily="18" charset="0"/>
              </a:rPr>
              <a:t> = </a:t>
            </a:r>
            <a:r>
              <a:rPr lang="el-GR" sz="3200" i="1" dirty="0" smtClean="0">
                <a:latin typeface="Cambria" pitchFamily="18" charset="0"/>
              </a:rPr>
              <a:t>λν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56674" y="2527875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i="1" dirty="0" smtClean="0">
                <a:latin typeface="Cambria" pitchFamily="18" charset="0"/>
              </a:rPr>
              <a:t>λ</a:t>
            </a:r>
            <a:endParaRPr lang="en-US" sz="3200" i="1" dirty="0">
              <a:latin typeface="Cambria" pitchFamily="18" charset="0"/>
            </a:endParaRPr>
          </a:p>
        </p:txBody>
      </p:sp>
      <p:sp>
        <p:nvSpPr>
          <p:cNvPr id="1086" name="Rectangle 1085"/>
          <p:cNvSpPr/>
          <p:nvPr/>
        </p:nvSpPr>
        <p:spPr>
          <a:xfrm>
            <a:off x="1173910" y="3615154"/>
            <a:ext cx="4617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mbria" pitchFamily="18" charset="0"/>
              </a:rPr>
              <a:t>= 299792458 m/s </a:t>
            </a:r>
            <a:r>
              <a:rPr lang="en-US" sz="2800" dirty="0">
                <a:latin typeface="+mj-lt"/>
              </a:rPr>
              <a:t>in vacuum</a:t>
            </a:r>
          </a:p>
        </p:txBody>
      </p:sp>
      <p:sp>
        <p:nvSpPr>
          <p:cNvPr id="1087" name="TextBox 1086"/>
          <p:cNvSpPr txBox="1"/>
          <p:nvPr/>
        </p:nvSpPr>
        <p:spPr>
          <a:xfrm>
            <a:off x="2209800" y="6096000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Wavelength (nm)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76875" y="51054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l-GR" sz="2400" i="1" dirty="0" smtClean="0">
                <a:latin typeface="Cambria" pitchFamily="18" charset="0"/>
              </a:rPr>
              <a:t>ν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</a:rPr>
              <a:t>=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 – 10</a:t>
            </a:r>
            <a:r>
              <a:rPr lang="en-US" sz="2400" baseline="30000" dirty="0" smtClean="0"/>
              <a:t>15</a:t>
            </a:r>
            <a:r>
              <a:rPr lang="en-US" sz="2400" dirty="0" smtClean="0"/>
              <a:t> Hz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94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6" grpId="0"/>
      <p:bldP spid="97" grpId="0"/>
      <p:bldP spid="1086" grpId="0"/>
      <p:bldP spid="108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0" name="Arc 18"/>
          <p:cNvSpPr>
            <a:spLocks/>
          </p:cNvSpPr>
          <p:nvPr/>
        </p:nvSpPr>
        <p:spPr bwMode="auto">
          <a:xfrm rot="2700000">
            <a:off x="2578100" y="4224338"/>
            <a:ext cx="2057400" cy="241300"/>
          </a:xfrm>
          <a:custGeom>
            <a:avLst/>
            <a:gdLst>
              <a:gd name="G0" fmla="+- 0 0 0"/>
              <a:gd name="G1" fmla="+- 2525 0 0"/>
              <a:gd name="G2" fmla="+- 21600 0 0"/>
              <a:gd name="T0" fmla="*/ 21451 w 21600"/>
              <a:gd name="T1" fmla="*/ 0 h 2525"/>
              <a:gd name="T2" fmla="*/ 21600 w 21600"/>
              <a:gd name="T3" fmla="*/ 2525 h 2525"/>
              <a:gd name="T4" fmla="*/ 0 w 21600"/>
              <a:gd name="T5" fmla="*/ 2525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25" fill="none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</a:path>
              <a:path w="21600" h="2525" stroke="0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  <a:lnTo>
                  <a:pt x="0" y="252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Arc 21"/>
          <p:cNvSpPr>
            <a:spLocks/>
          </p:cNvSpPr>
          <p:nvPr/>
        </p:nvSpPr>
        <p:spPr bwMode="auto">
          <a:xfrm rot="2700000">
            <a:off x="2968625" y="3284538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Arc 22"/>
          <p:cNvSpPr>
            <a:spLocks/>
          </p:cNvSpPr>
          <p:nvPr/>
        </p:nvSpPr>
        <p:spPr bwMode="auto">
          <a:xfrm rot="2700000">
            <a:off x="3000375" y="3208338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Arc 23"/>
          <p:cNvSpPr>
            <a:spLocks/>
          </p:cNvSpPr>
          <p:nvPr/>
        </p:nvSpPr>
        <p:spPr bwMode="auto">
          <a:xfrm rot="2700000">
            <a:off x="3032125" y="3132138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Arc 24"/>
          <p:cNvSpPr>
            <a:spLocks/>
          </p:cNvSpPr>
          <p:nvPr/>
        </p:nvSpPr>
        <p:spPr bwMode="auto">
          <a:xfrm rot="2700000">
            <a:off x="3063875" y="3055938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Arc 25"/>
          <p:cNvSpPr>
            <a:spLocks/>
          </p:cNvSpPr>
          <p:nvPr/>
        </p:nvSpPr>
        <p:spPr bwMode="auto">
          <a:xfrm rot="2700000">
            <a:off x="3157538" y="2827338"/>
            <a:ext cx="1752600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Arc 26"/>
          <p:cNvSpPr>
            <a:spLocks/>
          </p:cNvSpPr>
          <p:nvPr/>
        </p:nvSpPr>
        <p:spPr bwMode="auto">
          <a:xfrm rot="2700000">
            <a:off x="3094038" y="2979738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rc 27"/>
          <p:cNvSpPr>
            <a:spLocks/>
          </p:cNvSpPr>
          <p:nvPr/>
        </p:nvSpPr>
        <p:spPr bwMode="auto">
          <a:xfrm rot="2700000">
            <a:off x="3189288" y="2751138"/>
            <a:ext cx="1905000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rc 28"/>
          <p:cNvSpPr>
            <a:spLocks/>
          </p:cNvSpPr>
          <p:nvPr/>
        </p:nvSpPr>
        <p:spPr bwMode="auto">
          <a:xfrm rot="2700000">
            <a:off x="3125788" y="2903538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2" name="Rectangle 80"/>
          <p:cNvSpPr>
            <a:spLocks noChangeArrowheads="1"/>
          </p:cNvSpPr>
          <p:nvPr/>
        </p:nvSpPr>
        <p:spPr bwMode="auto">
          <a:xfrm>
            <a:off x="3194050" y="2811463"/>
            <a:ext cx="304800" cy="1828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Rays are perpendicular to wavefronts</a:t>
            </a:r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 rot="2700000" flipH="1" flipV="1">
            <a:off x="27987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 rot="2700000" flipH="1" flipV="1">
            <a:off x="26892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 rot="2700000" flipH="1" flipV="1">
            <a:off x="25796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rot="2700000" flipH="1" flipV="1">
            <a:off x="24701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rot="2700000" flipH="1" flipV="1">
            <a:off x="236061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rot="2700000" flipH="1" flipV="1">
            <a:off x="225107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rot="2700000" flipH="1" flipV="1">
            <a:off x="214153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rot="2700000" flipH="1" flipV="1">
            <a:off x="20320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 rot="2700000" flipH="1" flipV="1">
            <a:off x="19224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rot="2700000" flipH="1" flipV="1">
            <a:off x="18129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 rot="2700000" flipH="1" flipV="1">
            <a:off x="17033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 rot="2700000" flipH="1" flipV="1">
            <a:off x="15938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Line 32"/>
          <p:cNvSpPr>
            <a:spLocks noChangeShapeType="1"/>
          </p:cNvSpPr>
          <p:nvPr/>
        </p:nvSpPr>
        <p:spPr bwMode="auto">
          <a:xfrm rot="2700000" flipH="1" flipV="1">
            <a:off x="29083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19" name="Freeform 67"/>
          <p:cNvSpPr>
            <a:spLocks/>
          </p:cNvSpPr>
          <p:nvPr/>
        </p:nvSpPr>
        <p:spPr bwMode="auto">
          <a:xfrm>
            <a:off x="3284538" y="2735263"/>
            <a:ext cx="304800" cy="1905000"/>
          </a:xfrm>
          <a:custGeom>
            <a:avLst/>
            <a:gdLst/>
            <a:ahLst/>
            <a:cxnLst>
              <a:cxn ang="0">
                <a:pos x="384" y="0"/>
              </a:cxn>
              <a:cxn ang="0">
                <a:pos x="0" y="0"/>
              </a:cxn>
              <a:cxn ang="0">
                <a:pos x="0" y="1200"/>
              </a:cxn>
              <a:cxn ang="0">
                <a:pos x="384" y="1200"/>
              </a:cxn>
              <a:cxn ang="0">
                <a:pos x="384" y="0"/>
              </a:cxn>
            </a:cxnLst>
            <a:rect l="0" t="0" r="r" b="b"/>
            <a:pathLst>
              <a:path w="384" h="1200">
                <a:moveTo>
                  <a:pt x="384" y="0"/>
                </a:moveTo>
                <a:cubicBezTo>
                  <a:pt x="384" y="0"/>
                  <a:pt x="192" y="0"/>
                  <a:pt x="0" y="0"/>
                </a:cubicBezTo>
                <a:cubicBezTo>
                  <a:pt x="181" y="208"/>
                  <a:pt x="379" y="736"/>
                  <a:pt x="0" y="1200"/>
                </a:cubicBezTo>
                <a:cubicBezTo>
                  <a:pt x="192" y="1200"/>
                  <a:pt x="384" y="1200"/>
                  <a:pt x="384" y="1200"/>
                </a:cubicBezTo>
                <a:lnTo>
                  <a:pt x="38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0" name="Arc 68"/>
          <p:cNvSpPr>
            <a:spLocks/>
          </p:cNvSpPr>
          <p:nvPr/>
        </p:nvSpPr>
        <p:spPr bwMode="auto">
          <a:xfrm rot="18900000" flipH="1">
            <a:off x="4191794" y="4294981"/>
            <a:ext cx="2057400" cy="141288"/>
          </a:xfrm>
          <a:custGeom>
            <a:avLst/>
            <a:gdLst>
              <a:gd name="G0" fmla="+- 0 0 0"/>
              <a:gd name="G1" fmla="+- 1480 0 0"/>
              <a:gd name="G2" fmla="+- 21600 0 0"/>
              <a:gd name="T0" fmla="*/ 21549 w 21600"/>
              <a:gd name="T1" fmla="*/ 0 h 1480"/>
              <a:gd name="T2" fmla="*/ 21600 w 21600"/>
              <a:gd name="T3" fmla="*/ 1480 h 1480"/>
              <a:gd name="T4" fmla="*/ 0 w 21600"/>
              <a:gd name="T5" fmla="*/ 148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80" fill="none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</a:path>
              <a:path w="21600" h="1480" stroke="0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  <a:lnTo>
                  <a:pt x="0" y="1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1" name="Arc 69"/>
          <p:cNvSpPr>
            <a:spLocks/>
          </p:cNvSpPr>
          <p:nvPr/>
        </p:nvSpPr>
        <p:spPr bwMode="auto">
          <a:xfrm rot="18900000" flipH="1">
            <a:off x="5353050" y="3421063"/>
            <a:ext cx="533400" cy="533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2" name="Arc 70"/>
          <p:cNvSpPr>
            <a:spLocks/>
          </p:cNvSpPr>
          <p:nvPr/>
        </p:nvSpPr>
        <p:spPr bwMode="auto">
          <a:xfrm rot="18900000" flipH="1">
            <a:off x="5168900" y="3344863"/>
            <a:ext cx="685800" cy="685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3" name="Arc 71"/>
          <p:cNvSpPr>
            <a:spLocks/>
          </p:cNvSpPr>
          <p:nvPr/>
        </p:nvSpPr>
        <p:spPr bwMode="auto">
          <a:xfrm rot="18900000" flipH="1">
            <a:off x="4984750" y="3268663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4" name="Arc 72"/>
          <p:cNvSpPr>
            <a:spLocks/>
          </p:cNvSpPr>
          <p:nvPr/>
        </p:nvSpPr>
        <p:spPr bwMode="auto">
          <a:xfrm rot="18900000" flipH="1">
            <a:off x="4800600" y="3192463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5" name="Arc 73"/>
          <p:cNvSpPr>
            <a:spLocks/>
          </p:cNvSpPr>
          <p:nvPr/>
        </p:nvSpPr>
        <p:spPr bwMode="auto">
          <a:xfrm rot="18900000" flipH="1">
            <a:off x="4616450" y="3116263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6" name="Arc 74"/>
          <p:cNvSpPr>
            <a:spLocks/>
          </p:cNvSpPr>
          <p:nvPr/>
        </p:nvSpPr>
        <p:spPr bwMode="auto">
          <a:xfrm rot="18900000" flipH="1">
            <a:off x="4432300" y="3040063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7" name="Arc 75"/>
          <p:cNvSpPr>
            <a:spLocks/>
          </p:cNvSpPr>
          <p:nvPr/>
        </p:nvSpPr>
        <p:spPr bwMode="auto">
          <a:xfrm rot="18900000" flipH="1">
            <a:off x="4344988" y="3930650"/>
            <a:ext cx="1752600" cy="441325"/>
          </a:xfrm>
          <a:custGeom>
            <a:avLst/>
            <a:gdLst>
              <a:gd name="G0" fmla="+- 0 0 0"/>
              <a:gd name="G1" fmla="+- 5438 0 0"/>
              <a:gd name="G2" fmla="+- 21600 0 0"/>
              <a:gd name="T0" fmla="*/ 20904 w 21600"/>
              <a:gd name="T1" fmla="*/ 0 h 5438"/>
              <a:gd name="T2" fmla="*/ 21600 w 21600"/>
              <a:gd name="T3" fmla="*/ 5438 h 5438"/>
              <a:gd name="T4" fmla="*/ 0 w 21600"/>
              <a:gd name="T5" fmla="*/ 5438 h 5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5438" fill="none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</a:path>
              <a:path w="21600" h="5438" stroke="0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  <a:lnTo>
                  <a:pt x="0" y="54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8" name="Arc 76"/>
          <p:cNvSpPr>
            <a:spLocks/>
          </p:cNvSpPr>
          <p:nvPr/>
        </p:nvSpPr>
        <p:spPr bwMode="auto">
          <a:xfrm rot="18900000" flipH="1">
            <a:off x="4249738" y="2963863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9" name="Arc 77"/>
          <p:cNvSpPr>
            <a:spLocks/>
          </p:cNvSpPr>
          <p:nvPr/>
        </p:nvSpPr>
        <p:spPr bwMode="auto">
          <a:xfrm rot="18900000" flipH="1">
            <a:off x="4248944" y="4064794"/>
            <a:ext cx="1905000" cy="347662"/>
          </a:xfrm>
          <a:custGeom>
            <a:avLst/>
            <a:gdLst>
              <a:gd name="G0" fmla="+- 0 0 0"/>
              <a:gd name="G1" fmla="+- 3938 0 0"/>
              <a:gd name="G2" fmla="+- 21600 0 0"/>
              <a:gd name="T0" fmla="*/ 21237 w 21600"/>
              <a:gd name="T1" fmla="*/ 0 h 3938"/>
              <a:gd name="T2" fmla="*/ 21600 w 21600"/>
              <a:gd name="T3" fmla="*/ 3938 h 3938"/>
              <a:gd name="T4" fmla="*/ 0 w 21600"/>
              <a:gd name="T5" fmla="*/ 3938 h 3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938" fill="none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</a:path>
              <a:path w="21600" h="3938" stroke="0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  <a:lnTo>
                  <a:pt x="0" y="39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0" name="Arc 78"/>
          <p:cNvSpPr>
            <a:spLocks/>
          </p:cNvSpPr>
          <p:nvPr/>
        </p:nvSpPr>
        <p:spPr bwMode="auto">
          <a:xfrm rot="18900000" flipH="1">
            <a:off x="4065588" y="2887663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7" name="Arc 85"/>
          <p:cNvSpPr>
            <a:spLocks/>
          </p:cNvSpPr>
          <p:nvPr/>
        </p:nvSpPr>
        <p:spPr bwMode="auto">
          <a:xfrm rot="2700000">
            <a:off x="3448050" y="2132013"/>
            <a:ext cx="523875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5493"/>
              <a:gd name="T1" fmla="*/ 0 h 21600"/>
              <a:gd name="T2" fmla="*/ 5493 w 5493"/>
              <a:gd name="T3" fmla="*/ 711 h 21600"/>
              <a:gd name="T4" fmla="*/ 0 w 54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93" h="21600" fill="none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</a:path>
              <a:path w="5493" h="21600" stroke="0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8" name="Arc 86"/>
          <p:cNvSpPr>
            <a:spLocks/>
          </p:cNvSpPr>
          <p:nvPr/>
        </p:nvSpPr>
        <p:spPr bwMode="auto">
          <a:xfrm rot="18900000" flipH="1">
            <a:off x="5133975" y="1987550"/>
            <a:ext cx="158750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673"/>
              <a:gd name="T1" fmla="*/ 0 h 21600"/>
              <a:gd name="T2" fmla="*/ 1673 w 1673"/>
              <a:gd name="T3" fmla="*/ 65 h 21600"/>
              <a:gd name="T4" fmla="*/ 0 w 16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73" h="21600" fill="none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</a:path>
              <a:path w="1673" h="21600" stroke="0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9" name="Arc 87"/>
          <p:cNvSpPr>
            <a:spLocks/>
          </p:cNvSpPr>
          <p:nvPr/>
        </p:nvSpPr>
        <p:spPr bwMode="auto">
          <a:xfrm rot="18900000" flipH="1">
            <a:off x="5058569" y="2324894"/>
            <a:ext cx="373062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4603"/>
              <a:gd name="T1" fmla="*/ 0 h 21600"/>
              <a:gd name="T2" fmla="*/ 4603 w 4603"/>
              <a:gd name="T3" fmla="*/ 497 h 21600"/>
              <a:gd name="T4" fmla="*/ 0 w 460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03" h="21600" fill="none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</a:path>
              <a:path w="4603" h="21600" stroke="0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0" name="Arc 88"/>
          <p:cNvSpPr>
            <a:spLocks/>
          </p:cNvSpPr>
          <p:nvPr/>
        </p:nvSpPr>
        <p:spPr bwMode="auto">
          <a:xfrm rot="18900000" flipH="1">
            <a:off x="5153819" y="2132807"/>
            <a:ext cx="198437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255"/>
              <a:gd name="T1" fmla="*/ 0 h 21600"/>
              <a:gd name="T2" fmla="*/ 2255 w 2255"/>
              <a:gd name="T3" fmla="*/ 119 h 21600"/>
              <a:gd name="T4" fmla="*/ 0 w 2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5" h="21600" fill="none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</a:path>
              <a:path w="2255" h="21600" stroke="0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5" name="Freeform 83"/>
          <p:cNvSpPr>
            <a:spLocks/>
          </p:cNvSpPr>
          <p:nvPr/>
        </p:nvSpPr>
        <p:spPr bwMode="auto">
          <a:xfrm flipH="1">
            <a:off x="4351338" y="2125663"/>
            <a:ext cx="573087" cy="31242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2" name="Freeform 90"/>
          <p:cNvSpPr>
            <a:spLocks/>
          </p:cNvSpPr>
          <p:nvPr/>
        </p:nvSpPr>
        <p:spPr bwMode="auto">
          <a:xfrm>
            <a:off x="1404938" y="2651125"/>
            <a:ext cx="5757862" cy="1905000"/>
          </a:xfrm>
          <a:custGeom>
            <a:avLst/>
            <a:gdLst/>
            <a:ahLst/>
            <a:cxnLst>
              <a:cxn ang="0">
                <a:pos x="0" y="378"/>
              </a:cxn>
              <a:cxn ang="0">
                <a:pos x="1269" y="378"/>
              </a:cxn>
              <a:cxn ang="0">
                <a:pos x="1381" y="352"/>
              </a:cxn>
              <a:cxn ang="0">
                <a:pos x="1867" y="16"/>
              </a:cxn>
              <a:cxn ang="0">
                <a:pos x="2032" y="0"/>
              </a:cxn>
              <a:cxn ang="0">
                <a:pos x="3627" y="1200"/>
              </a:cxn>
            </a:cxnLst>
            <a:rect l="0" t="0" r="r" b="b"/>
            <a:pathLst>
              <a:path w="3627" h="1200">
                <a:moveTo>
                  <a:pt x="0" y="378"/>
                </a:moveTo>
                <a:lnTo>
                  <a:pt x="1269" y="378"/>
                </a:lnTo>
                <a:lnTo>
                  <a:pt x="1381" y="352"/>
                </a:lnTo>
                <a:lnTo>
                  <a:pt x="1867" y="16"/>
                </a:lnTo>
                <a:lnTo>
                  <a:pt x="2032" y="0"/>
                </a:lnTo>
                <a:lnTo>
                  <a:pt x="3627" y="12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3" name="Arc 91"/>
          <p:cNvSpPr>
            <a:spLocks/>
          </p:cNvSpPr>
          <p:nvPr/>
        </p:nvSpPr>
        <p:spPr bwMode="auto">
          <a:xfrm rot="18900000" flipV="1">
            <a:off x="6071394" y="3499644"/>
            <a:ext cx="382588" cy="3683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4" name="Arc 92"/>
          <p:cNvSpPr>
            <a:spLocks/>
          </p:cNvSpPr>
          <p:nvPr/>
        </p:nvSpPr>
        <p:spPr bwMode="auto">
          <a:xfrm rot="18900000" flipV="1">
            <a:off x="6041231" y="3577432"/>
            <a:ext cx="231775" cy="2143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5" name="Arc 93"/>
          <p:cNvSpPr>
            <a:spLocks/>
          </p:cNvSpPr>
          <p:nvPr/>
        </p:nvSpPr>
        <p:spPr bwMode="auto">
          <a:xfrm rot="18900000" flipV="1">
            <a:off x="6016625" y="3651250"/>
            <a:ext cx="80963" cy="809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6" name="Arc 94"/>
          <p:cNvSpPr>
            <a:spLocks/>
          </p:cNvSpPr>
          <p:nvPr/>
        </p:nvSpPr>
        <p:spPr bwMode="auto">
          <a:xfrm rot="18900000" flipH="1">
            <a:off x="5888038" y="3646488"/>
            <a:ext cx="93662" cy="93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7" name="Arc 95"/>
          <p:cNvSpPr>
            <a:spLocks/>
          </p:cNvSpPr>
          <p:nvPr/>
        </p:nvSpPr>
        <p:spPr bwMode="auto">
          <a:xfrm rot="18900000" flipH="1">
            <a:off x="5705475" y="3570288"/>
            <a:ext cx="247650" cy="2476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8" name="Arc 96"/>
          <p:cNvSpPr>
            <a:spLocks/>
          </p:cNvSpPr>
          <p:nvPr/>
        </p:nvSpPr>
        <p:spPr bwMode="auto">
          <a:xfrm rot="18900000" flipH="1">
            <a:off x="5519738" y="3495675"/>
            <a:ext cx="401638" cy="40163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0" name="Arc 98"/>
          <p:cNvSpPr>
            <a:spLocks/>
          </p:cNvSpPr>
          <p:nvPr/>
        </p:nvSpPr>
        <p:spPr bwMode="auto">
          <a:xfrm rot="18900000" flipV="1">
            <a:off x="6223794" y="3117056"/>
            <a:ext cx="1143000" cy="11382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1" name="Arc 99"/>
          <p:cNvSpPr>
            <a:spLocks/>
          </p:cNvSpPr>
          <p:nvPr/>
        </p:nvSpPr>
        <p:spPr bwMode="auto">
          <a:xfrm rot="18900000" flipV="1">
            <a:off x="6174582" y="3229768"/>
            <a:ext cx="914400" cy="9128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2" name="Arc 100"/>
          <p:cNvSpPr>
            <a:spLocks/>
          </p:cNvSpPr>
          <p:nvPr/>
        </p:nvSpPr>
        <p:spPr bwMode="auto">
          <a:xfrm rot="18900000" flipV="1">
            <a:off x="6125369" y="3344069"/>
            <a:ext cx="685800" cy="6873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3" name="Arc 101"/>
          <p:cNvSpPr>
            <a:spLocks/>
          </p:cNvSpPr>
          <p:nvPr/>
        </p:nvSpPr>
        <p:spPr bwMode="auto">
          <a:xfrm rot="18900000" flipV="1">
            <a:off x="6092032" y="3420268"/>
            <a:ext cx="533400" cy="5381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5" name="Freeform 103"/>
          <p:cNvSpPr>
            <a:spLocks/>
          </p:cNvSpPr>
          <p:nvPr/>
        </p:nvSpPr>
        <p:spPr bwMode="auto">
          <a:xfrm>
            <a:off x="1398588" y="3371850"/>
            <a:ext cx="6034087" cy="600075"/>
          </a:xfrm>
          <a:custGeom>
            <a:avLst/>
            <a:gdLst/>
            <a:ahLst/>
            <a:cxnLst>
              <a:cxn ang="0">
                <a:pos x="0" y="271"/>
              </a:cxn>
              <a:cxn ang="0">
                <a:pos x="1269" y="271"/>
              </a:cxn>
              <a:cxn ang="0">
                <a:pos x="1381" y="279"/>
              </a:cxn>
              <a:cxn ang="0">
                <a:pos x="1867" y="374"/>
              </a:cxn>
              <a:cxn ang="0">
                <a:pos x="2095" y="378"/>
              </a:cxn>
              <a:cxn ang="0">
                <a:pos x="3801" y="0"/>
              </a:cxn>
            </a:cxnLst>
            <a:rect l="0" t="0" r="r" b="b"/>
            <a:pathLst>
              <a:path w="3801" h="378">
                <a:moveTo>
                  <a:pt x="0" y="271"/>
                </a:moveTo>
                <a:lnTo>
                  <a:pt x="1269" y="271"/>
                </a:lnTo>
                <a:lnTo>
                  <a:pt x="1381" y="279"/>
                </a:lnTo>
                <a:lnTo>
                  <a:pt x="1867" y="374"/>
                </a:lnTo>
                <a:lnTo>
                  <a:pt x="2095" y="378"/>
                </a:lnTo>
                <a:lnTo>
                  <a:pt x="380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6" name="Line 104"/>
          <p:cNvSpPr>
            <a:spLocks noChangeShapeType="1"/>
          </p:cNvSpPr>
          <p:nvPr/>
        </p:nvSpPr>
        <p:spPr bwMode="auto">
          <a:xfrm>
            <a:off x="1616075" y="3251200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7" name="Line 105"/>
          <p:cNvSpPr>
            <a:spLocks noChangeShapeType="1"/>
          </p:cNvSpPr>
          <p:nvPr/>
        </p:nvSpPr>
        <p:spPr bwMode="auto">
          <a:xfrm>
            <a:off x="1616075" y="3802063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halkboard"/>
        <a:ea typeface=""/>
        <a:cs typeface=""/>
      </a:majorFont>
      <a:minorFont>
        <a:latin typeface="Chalkbo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20729</TotalTime>
  <Words>1354</Words>
  <Application>Microsoft Office PowerPoint</Application>
  <PresentationFormat>On-screen Show (4:3)</PresentationFormat>
  <Paragraphs>418</Paragraphs>
  <Slides>58</Slides>
  <Notes>31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Blank Presentation</vt:lpstr>
      <vt:lpstr>Equation</vt:lpstr>
      <vt:lpstr>PowerPoint Presentation</vt:lpstr>
      <vt:lpstr>PowerPoint Presentation</vt:lpstr>
      <vt:lpstr>PowerPoint Presentation</vt:lpstr>
      <vt:lpstr>Major Imaging Functions of the Microscope</vt:lpstr>
      <vt:lpstr>PowerPoint Presentation</vt:lpstr>
      <vt:lpstr>What is light?</vt:lpstr>
      <vt:lpstr>Waves vs. Photons vs. Rays</vt:lpstr>
      <vt:lpstr>Wavelength and frequency</vt:lpstr>
      <vt:lpstr>Rays are perpendicular to wavefronts</vt:lpstr>
      <vt:lpstr>Light travels more slowly in matter</vt:lpstr>
      <vt:lpstr>Refractive Index Examples</vt:lpstr>
      <vt:lpstr>Refraction  by an Interface</vt:lpstr>
      <vt:lpstr>Which Direction?</vt:lpstr>
      <vt:lpstr>Lenses work by refraction</vt:lpstr>
      <vt:lpstr>Ray Tracing Rules of Thumb (for thin ideal lenses)</vt:lpstr>
      <vt:lpstr>Imaging</vt:lpstr>
      <vt:lpstr>Dispersion</vt:lpstr>
      <vt:lpstr>Dispersion</vt:lpstr>
      <vt:lpstr>Diffraction and interference</vt:lpstr>
      <vt:lpstr>Diffraction</vt:lpstr>
      <vt:lpstr>Diffraction by an aperture</vt:lpstr>
      <vt:lpstr>Interference</vt:lpstr>
      <vt:lpstr>Constructive interference</vt:lpstr>
      <vt:lpstr>Destructive interference</vt:lpstr>
      <vt:lpstr>Thin film interference</vt:lpstr>
      <vt:lpstr>Light propagation = diffraction + interference</vt:lpstr>
      <vt:lpstr>Light propagation = diffraction + interference</vt:lpstr>
      <vt:lpstr>Double slit interference</vt:lpstr>
      <vt:lpstr>Double slit interference</vt:lpstr>
      <vt:lpstr>Diffraction by a periodic structure (grating)</vt:lpstr>
      <vt:lpstr>Diffraction by a periodic structure (grating)</vt:lpstr>
      <vt:lpstr>Light as electromagnetic waves</vt:lpstr>
      <vt:lpstr>Light as electromagnetic waves</vt:lpstr>
      <vt:lpstr>Light as electromagnetic waves</vt:lpstr>
      <vt:lpstr>Light as electromagnetic waves</vt:lpstr>
      <vt:lpstr>Light as electromagnetic waves</vt:lpstr>
      <vt:lpstr>Light as electromagnetic waves</vt:lpstr>
      <vt:lpstr>Polarization</vt:lpstr>
      <vt:lpstr>What about energy?</vt:lpstr>
      <vt:lpstr>Blackbody emission and the UV catastrophe</vt:lpstr>
      <vt:lpstr>Photoelectric effect</vt:lpstr>
      <vt:lpstr>Properties of Light</vt:lpstr>
      <vt:lpstr>Wave-particle duality</vt:lpstr>
      <vt:lpstr>Back to Microscopy</vt:lpstr>
      <vt:lpstr>Imaging</vt:lpstr>
      <vt:lpstr>Finite vs. Infinite Conjugate Imaging</vt:lpstr>
      <vt:lpstr>Back focal plane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 Eyepieces (Oculars)</vt:lpstr>
      <vt:lpstr>Trans-illumination Microscope</vt:lpstr>
      <vt:lpstr>Köhler Illumination</vt:lpstr>
      <vt:lpstr>Conjugate Planes in A Research Microscope</vt:lpstr>
      <vt:lpstr>PowerPoint Presentation</vt:lpstr>
    </vt:vector>
  </TitlesOfParts>
  <Company>University of California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325</cp:revision>
  <dcterms:created xsi:type="dcterms:W3CDTF">2007-03-29T16:42:57Z</dcterms:created>
  <dcterms:modified xsi:type="dcterms:W3CDTF">2013-04-03T23:19:05Z</dcterms:modified>
</cp:coreProperties>
</file>